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1" r:id="rId1"/>
  </p:sldMasterIdLst>
  <p:notesMasterIdLst>
    <p:notesMasterId r:id="rId44"/>
  </p:notesMasterIdLst>
  <p:handoutMasterIdLst>
    <p:handoutMasterId r:id="rId45"/>
  </p:handoutMasterIdLst>
  <p:sldIdLst>
    <p:sldId id="289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20" r:id="rId24"/>
    <p:sldId id="331" r:id="rId25"/>
    <p:sldId id="332" r:id="rId26"/>
    <p:sldId id="333" r:id="rId27"/>
    <p:sldId id="334" r:id="rId28"/>
    <p:sldId id="335" r:id="rId29"/>
    <p:sldId id="336" r:id="rId30"/>
    <p:sldId id="337" r:id="rId31"/>
    <p:sldId id="338" r:id="rId32"/>
    <p:sldId id="339" r:id="rId33"/>
    <p:sldId id="340" r:id="rId34"/>
    <p:sldId id="341" r:id="rId35"/>
    <p:sldId id="342" r:id="rId36"/>
    <p:sldId id="343" r:id="rId37"/>
    <p:sldId id="344" r:id="rId38"/>
    <p:sldId id="345" r:id="rId39"/>
    <p:sldId id="346" r:id="rId40"/>
    <p:sldId id="347" r:id="rId41"/>
    <p:sldId id="329" r:id="rId42"/>
    <p:sldId id="330" r:id="rId43"/>
  </p:sldIdLst>
  <p:sldSz cx="9144000" cy="6858000" type="screen4x3"/>
  <p:notesSz cx="6797675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58">
          <p15:clr>
            <a:srgbClr val="A4A3A4"/>
          </p15:clr>
        </p15:guide>
        <p15:guide id="2" orient="horz" pos="388">
          <p15:clr>
            <a:srgbClr val="A4A3A4"/>
          </p15:clr>
        </p15:guide>
        <p15:guide id="3" pos="288">
          <p15:clr>
            <a:srgbClr val="A4A3A4"/>
          </p15:clr>
        </p15:guide>
        <p15:guide id="4" pos="10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6452"/>
    <a:srgbClr val="E5DBA1"/>
    <a:srgbClr val="BABA93"/>
    <a:srgbClr val="BABB93"/>
    <a:srgbClr val="DEDEAF"/>
    <a:srgbClr val="999999"/>
    <a:srgbClr val="D9D9D9"/>
    <a:srgbClr val="CCCCCC"/>
    <a:srgbClr val="C80F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24" autoAdjust="0"/>
    <p:restoredTop sz="92385" autoAdjust="0"/>
  </p:normalViewPr>
  <p:slideViewPr>
    <p:cSldViewPr snapToGrid="0">
      <p:cViewPr varScale="1">
        <p:scale>
          <a:sx n="65" d="100"/>
          <a:sy n="65" d="100"/>
        </p:scale>
        <p:origin x="480" y="72"/>
      </p:cViewPr>
      <p:guideLst>
        <p:guide orient="horz" pos="658"/>
        <p:guide orient="horz" pos="388"/>
        <p:guide pos="288"/>
        <p:guide pos="10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8" d="100"/>
          <a:sy n="108" d="100"/>
        </p:scale>
        <p:origin x="-4140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lIns="0" tIns="0" rIns="0" bIns="0"/>
          <a:lstStyle/>
          <a:p>
            <a:pPr marL="0" marR="0" indent="0"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62" b="0" i="0" u="none" strike="noStrike" kern="1200" spc="0" baseline="0">
                <a:solidFill>
                  <a:srgbClr val="595959"/>
                </a:solidFill>
                <a:latin typeface="Calibri"/>
              </a:defRPr>
            </a:pPr>
            <a:r>
              <a:rPr lang="uk-UA" sz="1862" b="0" i="0" u="none" strike="noStrike" kern="1200" cap="none" spc="0" baseline="0" dirty="0" smtClean="0">
                <a:solidFill>
                  <a:srgbClr val="595959"/>
                </a:solidFill>
                <a:uFillTx/>
                <a:latin typeface="Calibri"/>
              </a:rPr>
              <a:t>євро-центи</a:t>
            </a:r>
            <a:r>
              <a:rPr lang="de-DE" sz="1862" b="0" i="0" u="none" strike="noStrike" kern="1200" cap="none" spc="0" baseline="0" dirty="0" smtClean="0">
                <a:solidFill>
                  <a:srgbClr val="595959"/>
                </a:solidFill>
                <a:uFillTx/>
                <a:latin typeface="Calibri"/>
              </a:rPr>
              <a:t>/</a:t>
            </a:r>
            <a:r>
              <a:rPr lang="uk-UA" sz="1862" b="0" i="0" u="none" strike="noStrike" kern="1200" cap="none" spc="0" baseline="0" dirty="0" smtClean="0">
                <a:solidFill>
                  <a:srgbClr val="595959"/>
                </a:solidFill>
                <a:uFillTx/>
                <a:latin typeface="Calibri"/>
              </a:rPr>
              <a:t>кВт/г</a:t>
            </a:r>
            <a:endParaRPr lang="de-DE" sz="1862" b="0" i="0" u="none" strike="noStrike" kern="1200" cap="none" spc="0" baseline="0" dirty="0">
              <a:solidFill>
                <a:srgbClr val="595959"/>
              </a:solidFill>
              <a:uFillTx/>
              <a:latin typeface="Calibri"/>
            </a:endParaRPr>
          </a:p>
        </c:rich>
      </c:tx>
      <c:layout/>
      <c:overlay val="0"/>
      <c:spPr>
        <a:noFill/>
        <a:ln>
          <a:noFill/>
        </a:ln>
      </c:sp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Y-Werte</c:v>
          </c:tx>
          <c:spPr>
            <a:ln w="38103" cap="rnd">
              <a:solidFill>
                <a:srgbClr val="FF0000"/>
              </a:solidFill>
              <a:prstDash val="solid"/>
              <a:round/>
            </a:ln>
          </c:spPr>
          <c:marker>
            <c:symbol val="circle"/>
            <c:size val="5"/>
          </c:marke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Pt>
            <c:idx val="11"/>
            <c:bubble3D val="0"/>
          </c:dPt>
          <c:dPt>
            <c:idx val="12"/>
            <c:bubble3D val="0"/>
          </c:dPt>
          <c:dPt>
            <c:idx val="13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197" b="0" i="0" u="none" strike="noStrike" kern="1200" cap="none" spc="0" baseline="0">
                        <a:solidFill>
                          <a:srgbClr val="404040"/>
                        </a:solidFill>
                        <a:uFillTx/>
                        <a:latin typeface="Calibri"/>
                      </a:rPr>
                      <a:t>0,19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6103059581320182E-3"/>
                  <c:y val="-5.0244854577240879E-2"/>
                </c:manualLayout>
              </c:layout>
              <c:tx>
                <c:rich>
                  <a:bodyPr/>
                  <a:lstStyle/>
                  <a:p>
                    <a:r>
                      <a:rPr lang="en-US" sz="1197" b="0" i="0" u="none" strike="noStrike" kern="1200" cap="none" spc="0" baseline="0">
                        <a:solidFill>
                          <a:srgbClr val="404040"/>
                        </a:solidFill>
                        <a:uFillTx/>
                        <a:latin typeface="Calibri"/>
                      </a:rPr>
                      <a:t>0,25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197" b="0" i="0" u="none" strike="noStrike" kern="1200" cap="none" spc="0" baseline="0">
                        <a:solidFill>
                          <a:srgbClr val="404040"/>
                        </a:solidFill>
                        <a:uFillTx/>
                        <a:latin typeface="Calibri"/>
                      </a:rPr>
                      <a:t>0,36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8.0514029949155068E-3"/>
                  <c:y val="-5.3163574115278597E-2"/>
                </c:manualLayout>
              </c:layout>
              <c:tx>
                <c:rich>
                  <a:bodyPr/>
                  <a:lstStyle/>
                  <a:p>
                    <a:r>
                      <a:rPr lang="en-US" sz="1197" b="0" i="0" u="none" strike="noStrike" kern="1200" cap="none" spc="0" baseline="0">
                        <a:solidFill>
                          <a:srgbClr val="404040"/>
                        </a:solidFill>
                        <a:uFillTx/>
                        <a:latin typeface="Calibri"/>
                      </a:rPr>
                      <a:t>0,37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197" b="0" i="0" u="none" strike="noStrike" kern="1200" cap="none" spc="0" baseline="0">
                        <a:solidFill>
                          <a:srgbClr val="404040"/>
                        </a:solidFill>
                        <a:uFillTx/>
                        <a:latin typeface="Calibri"/>
                      </a:rPr>
                      <a:t>0,54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7713238743707754E-2"/>
                  <c:y val="-4.440782938652256E-2"/>
                </c:manualLayout>
              </c:layout>
              <c:tx>
                <c:rich>
                  <a:bodyPr/>
                  <a:lstStyle/>
                  <a:p>
                    <a:r>
                      <a:rPr lang="en-US" sz="1197" b="0" i="0" u="none" strike="noStrike" kern="1200" cap="none" spc="0" baseline="0">
                        <a:solidFill>
                          <a:srgbClr val="404040"/>
                        </a:solidFill>
                        <a:uFillTx/>
                        <a:latin typeface="Calibri"/>
                      </a:rPr>
                      <a:t>0,65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197" b="0" i="0" u="none" strike="noStrike" kern="1200" cap="none" spc="0" baseline="0">
                        <a:solidFill>
                          <a:srgbClr val="404040"/>
                        </a:solidFill>
                        <a:uFillTx/>
                        <a:latin typeface="Calibri"/>
                      </a:rPr>
                      <a:t>0,78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197" b="0" i="0" u="none" strike="noStrike" kern="1200" cap="none" spc="0" baseline="0">
                        <a:solidFill>
                          <a:srgbClr val="404040"/>
                        </a:solidFill>
                        <a:uFillTx/>
                        <a:latin typeface="Calibri"/>
                      </a:rPr>
                      <a:t>1,01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5426731078904934E-2"/>
                  <c:y val="-4.1489316791163293E-2"/>
                </c:manualLayout>
              </c:layout>
              <c:tx>
                <c:rich>
                  <a:bodyPr/>
                  <a:lstStyle/>
                  <a:p>
                    <a:r>
                      <a:rPr lang="en-US" sz="1197" b="0" i="0" u="none" strike="noStrike" kern="1200" cap="none" spc="0" baseline="0">
                        <a:solidFill>
                          <a:srgbClr val="404040"/>
                        </a:solidFill>
                        <a:uFillTx/>
                        <a:latin typeface="Calibri"/>
                      </a:rPr>
                      <a:t>1,12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z="1197" b="0" i="0" u="none" strike="noStrike" kern="1200" cap="none" spc="0" baseline="0">
                        <a:solidFill>
                          <a:srgbClr val="404040"/>
                        </a:solidFill>
                        <a:uFillTx/>
                        <a:latin typeface="Calibri"/>
                      </a:rPr>
                      <a:t>1,33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z="1197" b="0" i="0" u="none" strike="noStrike" kern="1200" cap="none" spc="0" baseline="0">
                        <a:solidFill>
                          <a:srgbClr val="404040"/>
                        </a:solidFill>
                        <a:uFillTx/>
                        <a:latin typeface="Calibri"/>
                      </a:rPr>
                      <a:t>2,05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2.4154589371980777E-2"/>
                  <c:y val="-3.5651463829730855E-2"/>
                </c:manualLayout>
              </c:layout>
              <c:tx>
                <c:rich>
                  <a:bodyPr/>
                  <a:lstStyle/>
                  <a:p>
                    <a:r>
                      <a:rPr lang="en-US" sz="1197" b="0" i="0" u="none" strike="noStrike" kern="1200" cap="none" spc="0" baseline="0">
                        <a:solidFill>
                          <a:srgbClr val="404040"/>
                        </a:solidFill>
                        <a:uFillTx/>
                        <a:latin typeface="Calibri"/>
                      </a:rPr>
                      <a:t>3,53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sz="1197" b="0" i="0" u="none" strike="noStrike" kern="1200" cap="none" spc="0" baseline="0">
                        <a:solidFill>
                          <a:srgbClr val="404040"/>
                        </a:solidFill>
                        <a:uFillTx/>
                        <a:latin typeface="Calibri"/>
                      </a:rPr>
                      <a:t>3,59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z="1197" b="0" i="0" u="none" strike="noStrike" kern="1200" cap="none" spc="0" baseline="0">
                        <a:solidFill>
                          <a:srgbClr val="404040"/>
                        </a:solidFill>
                        <a:uFillTx/>
                        <a:latin typeface="Calibri"/>
                      </a:rPr>
                      <a:t>5,28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1.6103059581321388E-3"/>
                  <c:y val="-2.9814645581691016E-2"/>
                </c:manualLayout>
              </c:layout>
              <c:tx>
                <c:rich>
                  <a:bodyPr/>
                  <a:lstStyle/>
                  <a:p>
                    <a:r>
                      <a:rPr lang="en-US" sz="1197" b="0" i="0" u="none" strike="noStrike" kern="1200" cap="none" spc="0" baseline="0">
                        <a:solidFill>
                          <a:srgbClr val="404040"/>
                        </a:solidFill>
                        <a:uFillTx/>
                        <a:latin typeface="Calibri"/>
                      </a:rPr>
                      <a:t>6,24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3.0086610286472748E-17"/>
                  <c:y val="1.6884039256198347E-2"/>
                </c:manualLayout>
              </c:layout>
              <c:tx>
                <c:rich>
                  <a:bodyPr/>
                  <a:lstStyle/>
                  <a:p>
                    <a:r>
                      <a:rPr lang="en-US" sz="1197" b="0" i="0" u="none" strike="noStrike" kern="1200" cap="none" spc="0" baseline="0">
                        <a:solidFill>
                          <a:srgbClr val="404040"/>
                        </a:solidFill>
                        <a:uFillTx/>
                        <a:latin typeface="Calibri"/>
                      </a:rPr>
                      <a:t>6,17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r>
                      <a:rPr lang="en-US" sz="1197" b="0" i="0" u="none" strike="noStrike" kern="1200" cap="none" spc="0" baseline="0">
                        <a:solidFill>
                          <a:srgbClr val="404040"/>
                        </a:solidFill>
                        <a:uFillTx/>
                        <a:latin typeface="Calibri"/>
                      </a:rPr>
                      <a:t>6,35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1197" b="0" i="0" u="none" strike="noStrike" kern="1200" baseline="0">
                    <a:solidFill>
                      <a:srgbClr val="404040"/>
                    </a:solidFill>
                    <a:latin typeface="Calibri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</c:ext>
            </c:extLst>
          </c:dLbls>
          <c:xVal>
            <c:numLit>
              <c:formatCode>General</c:formatCode>
              <c:ptCount val="17"/>
              <c:pt idx="0">
                <c:v>2000</c:v>
              </c:pt>
              <c:pt idx="1">
                <c:v>2001</c:v>
              </c:pt>
              <c:pt idx="2">
                <c:v>2002</c:v>
              </c:pt>
              <c:pt idx="3">
                <c:v>2003</c:v>
              </c:pt>
              <c:pt idx="4">
                <c:v>2004</c:v>
              </c:pt>
              <c:pt idx="5">
                <c:v>2005</c:v>
              </c:pt>
              <c:pt idx="6">
                <c:v>2006</c:v>
              </c:pt>
              <c:pt idx="7">
                <c:v>2007</c:v>
              </c:pt>
              <c:pt idx="8">
                <c:v>2008</c:v>
              </c:pt>
              <c:pt idx="9">
                <c:v>2009</c:v>
              </c:pt>
              <c:pt idx="10">
                <c:v>2010</c:v>
              </c:pt>
              <c:pt idx="11">
                <c:v>2011</c:v>
              </c:pt>
              <c:pt idx="12">
                <c:v>2012</c:v>
              </c:pt>
              <c:pt idx="13">
                <c:v>2013</c:v>
              </c:pt>
              <c:pt idx="14">
                <c:v>2014</c:v>
              </c:pt>
              <c:pt idx="15">
                <c:v>2015</c:v>
              </c:pt>
              <c:pt idx="16">
                <c:v>2016</c:v>
              </c:pt>
            </c:numLit>
          </c:xVal>
          <c:yVal>
            <c:numLit>
              <c:formatCode>General</c:formatCode>
              <c:ptCount val="17"/>
              <c:pt idx="0">
                <c:v>0.19</c:v>
              </c:pt>
              <c:pt idx="1">
                <c:v>0.25</c:v>
              </c:pt>
              <c:pt idx="2">
                <c:v>0.36</c:v>
              </c:pt>
              <c:pt idx="3">
                <c:v>0.37</c:v>
              </c:pt>
              <c:pt idx="4">
                <c:v>0.54</c:v>
              </c:pt>
              <c:pt idx="5">
                <c:v>0.65</c:v>
              </c:pt>
              <c:pt idx="6">
                <c:v>0.78</c:v>
              </c:pt>
              <c:pt idx="7">
                <c:v>1.01</c:v>
              </c:pt>
              <c:pt idx="8">
                <c:v>1.1200000000000001</c:v>
              </c:pt>
              <c:pt idx="9">
                <c:v>1.33</c:v>
              </c:pt>
              <c:pt idx="10">
                <c:v>2.0499999999999998</c:v>
              </c:pt>
              <c:pt idx="11">
                <c:v>3.53</c:v>
              </c:pt>
              <c:pt idx="12">
                <c:v>3.59</c:v>
              </c:pt>
              <c:pt idx="13">
                <c:v>5.28</c:v>
              </c:pt>
              <c:pt idx="14">
                <c:v>6.24</c:v>
              </c:pt>
              <c:pt idx="15">
                <c:v>6.17</c:v>
              </c:pt>
              <c:pt idx="16">
                <c:v>6.35</c:v>
              </c:pt>
            </c:numLit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85710136"/>
        <c:axId val="285706216"/>
      </c:scatterChart>
      <c:valAx>
        <c:axId val="285706216"/>
        <c:scaling>
          <c:orientation val="minMax"/>
        </c:scaling>
        <c:delete val="0"/>
        <c:axPos val="l"/>
        <c:majorGridlines>
          <c:spPr>
            <a:ln w="9528" cap="flat">
              <a:solidFill>
                <a:srgbClr val="D9D9D9"/>
              </a:solidFill>
              <a:prstDash val="solid"/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8" cap="flat">
            <a:solidFill>
              <a:srgbClr val="BFBFBF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97" b="0" i="0" u="none" strike="noStrike" kern="1200" baseline="0">
                <a:solidFill>
                  <a:srgbClr val="595959"/>
                </a:solidFill>
                <a:latin typeface="Calibri"/>
              </a:defRPr>
            </a:pPr>
            <a:endParaRPr lang="de-DE"/>
          </a:p>
        </c:txPr>
        <c:crossAx val="285710136"/>
        <c:crosses val="autoZero"/>
        <c:crossBetween val="midCat"/>
      </c:valAx>
      <c:valAx>
        <c:axId val="285710136"/>
        <c:scaling>
          <c:orientation val="minMax"/>
        </c:scaling>
        <c:delete val="0"/>
        <c:axPos val="b"/>
        <c:majorGridlines>
          <c:spPr>
            <a:ln w="9528" cap="flat">
              <a:solidFill>
                <a:srgbClr val="D9D9D9"/>
              </a:solidFill>
              <a:prstDash val="solid"/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8" cap="flat">
            <a:solidFill>
              <a:srgbClr val="BFBFBF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97" b="0" i="0" u="none" strike="noStrike" kern="1200" baseline="0">
                <a:solidFill>
                  <a:srgbClr val="595959"/>
                </a:solidFill>
                <a:latin typeface="Calibri"/>
              </a:defRPr>
            </a:pPr>
            <a:endParaRPr lang="de-DE"/>
          </a:p>
        </c:txPr>
        <c:crossAx val="285706216"/>
        <c:crosses val="autoZero"/>
        <c:crossBetween val="midCat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de-DE" sz="1330" b="0" i="0" u="none" strike="noStrike" kern="1200" baseline="0">
          <a:solidFill>
            <a:srgbClr val="000000"/>
          </a:solidFill>
          <a:latin typeface="Calibri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xMode val="edge"/>
          <c:yMode val="edge"/>
          <c:x val="0"/>
          <c:y val="0"/>
          <c:w val="0.73777105760330686"/>
          <c:h val="0.98607350056193255"/>
        </c:manualLayout>
      </c:layout>
      <c:barChart>
        <c:barDir val="col"/>
        <c:grouping val="stacked"/>
        <c:varyColors val="0"/>
        <c:ser>
          <c:idx val="0"/>
          <c:order val="0"/>
          <c:tx>
            <c:v>Nettokosten</c:v>
          </c:tx>
          <c:spPr>
            <a:solidFill>
              <a:srgbClr val="000000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lIns="0" tIns="0" rIns="0" bIns="0"/>
                <a:lstStyle/>
                <a:p>
                  <a:pPr marL="0" marR="0" indent="0" algn="ctr" defTabSz="91440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tabLst/>
                    <a:defRPr sz="1800" b="1" i="0" u="none" strike="noStrike" kern="1200" baseline="0">
                      <a:solidFill>
                        <a:srgbClr val="FFFFFF"/>
                      </a:solidFill>
                      <a:latin typeface="Calibri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lIns="0" tIns="0" rIns="0" bIns="0"/>
                <a:lstStyle/>
                <a:p>
                  <a:pPr marL="0" marR="0" indent="0" algn="ctr" defTabSz="91440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tabLst/>
                    <a:defRPr sz="1600" b="1" i="0" u="none" strike="noStrike" kern="1200" baseline="0">
                      <a:solidFill>
                        <a:srgbClr val="FFFFFF"/>
                      </a:solidFill>
                      <a:latin typeface="Calibri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1064" b="1" i="0" u="none" strike="noStrike" kern="1200" baseline="0">
                    <a:solidFill>
                      <a:srgbClr val="FFFFFF"/>
                    </a:solidFill>
                    <a:latin typeface="Calibri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Lit>
              <c:ptCount val="2"/>
              <c:pt idx="0">
                <c:v>Deutschland</c:v>
              </c:pt>
              <c:pt idx="1">
                <c:v>Frankreich </c:v>
              </c:pt>
            </c:strLit>
          </c:cat>
          <c:val>
            <c:numLit>
              <c:formatCode>General</c:formatCode>
              <c:ptCount val="2"/>
              <c:pt idx="0">
                <c:v>14.31</c:v>
              </c:pt>
              <c:pt idx="1">
                <c:v>10.67</c:v>
              </c:pt>
            </c:numLit>
          </c:val>
        </c:ser>
        <c:ser>
          <c:idx val="1"/>
          <c:order val="1"/>
          <c:tx>
            <c:v>Steuern etc.</c:v>
          </c:tx>
          <c:spPr>
            <a:solidFill>
              <a:srgbClr val="00B0F0"/>
            </a:solidFill>
            <a:ln w="38103">
              <a:solidFill>
                <a:srgbClr val="5B9BD5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1800" b="1" i="0" u="none" strike="noStrike" kern="1200" baseline="0">
                    <a:solidFill>
                      <a:srgbClr val="FFFFFF"/>
                    </a:solidFill>
                    <a:latin typeface="Calibri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</c:ext>
            </c:extLst>
          </c:dLbls>
          <c:cat>
            <c:strLit>
              <c:ptCount val="2"/>
              <c:pt idx="0">
                <c:v>Deutschland</c:v>
              </c:pt>
              <c:pt idx="1">
                <c:v>Frankreich </c:v>
              </c:pt>
            </c:strLit>
          </c:cat>
          <c:val>
            <c:numLit>
              <c:formatCode>General</c:formatCode>
              <c:ptCount val="2"/>
              <c:pt idx="0">
                <c:v>9.0299999999999994</c:v>
              </c:pt>
              <c:pt idx="1">
                <c:v>5.57</c:v>
              </c:pt>
            </c:numLit>
          </c:val>
        </c:ser>
        <c:ser>
          <c:idx val="2"/>
          <c:order val="2"/>
          <c:tx>
            <c:v>EEG-Umlage</c:v>
          </c:tx>
          <c:spPr>
            <a:solidFill>
              <a:srgbClr val="FF0000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lIns="0" tIns="0" rIns="0" bIns="0"/>
                <a:lstStyle/>
                <a:p>
                  <a:pPr marL="0" marR="0" indent="0" algn="ctr" defTabSz="91440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tabLst/>
                    <a:defRPr sz="1600" b="1" i="0" u="none" strike="noStrike" kern="1200" baseline="0">
                      <a:solidFill>
                        <a:srgbClr val="FFFFFF"/>
                      </a:solidFill>
                      <a:latin typeface="Calibri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1064" b="1" i="0" u="none" strike="noStrike" kern="1200" baseline="0">
                    <a:solidFill>
                      <a:srgbClr val="FFFFFF"/>
                    </a:solidFill>
                    <a:latin typeface="Calibri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</c:ext>
            </c:extLst>
          </c:dLbls>
          <c:cat>
            <c:strLit>
              <c:ptCount val="2"/>
              <c:pt idx="0">
                <c:v>Deutschland</c:v>
              </c:pt>
              <c:pt idx="1">
                <c:v>Frankreich </c:v>
              </c:pt>
            </c:strLit>
          </c:cat>
          <c:val>
            <c:numLit>
              <c:formatCode>General</c:formatCode>
              <c:ptCount val="2"/>
              <c:pt idx="0">
                <c:v>6.17</c:v>
              </c:pt>
              <c:pt idx="1">
                <c:v>0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9"/>
        <c:overlap val="100"/>
        <c:axId val="285717976"/>
        <c:axId val="285702688"/>
      </c:barChart>
      <c:valAx>
        <c:axId val="285702688"/>
        <c:scaling>
          <c:orientation val="minMax"/>
        </c:scaling>
        <c:delete val="0"/>
        <c:axPos val="l"/>
        <c:majorGridlines>
          <c:spPr>
            <a:ln w="9528" cap="flat">
              <a:solidFill>
                <a:srgbClr val="D9D9D9"/>
              </a:solidFill>
              <a:prstDash val="solid"/>
              <a:round/>
            </a:ln>
          </c:spPr>
        </c:majorGridlines>
        <c:numFmt formatCode="General" sourceLinked="0"/>
        <c:majorTickMark val="out"/>
        <c:minorTickMark val="none"/>
        <c:tickLblPos val="nextTo"/>
        <c:spPr>
          <a:noFill/>
          <a:ln w="9528" cap="flat">
            <a:solidFill>
              <a:srgbClr val="D9D9D9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97" b="0" i="0" u="none" strike="noStrike" kern="1200" baseline="0">
                <a:solidFill>
                  <a:srgbClr val="595959"/>
                </a:solidFill>
                <a:latin typeface="Calibri"/>
              </a:defRPr>
            </a:pPr>
            <a:endParaRPr lang="de-DE"/>
          </a:p>
        </c:txPr>
        <c:crossAx val="285717976"/>
        <c:crosses val="autoZero"/>
        <c:crossBetween val="between"/>
      </c:valAx>
      <c:catAx>
        <c:axId val="2857179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8" cap="flat">
            <a:solidFill>
              <a:srgbClr val="D9D9D9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600" b="1" i="0" u="none" strike="noStrike" kern="1200" cap="all" spc="120" baseline="0">
                <a:solidFill>
                  <a:srgbClr val="595959"/>
                </a:solidFill>
                <a:latin typeface="Calibri"/>
              </a:defRPr>
            </a:pPr>
            <a:endParaRPr lang="de-DE"/>
          </a:p>
        </c:txPr>
        <c:crossAx val="285702688"/>
        <c:crosses val="autoZero"/>
        <c:auto val="1"/>
        <c:lblAlgn val="ctr"/>
        <c:lblOffset val="100"/>
        <c:noMultiLvlLbl val="0"/>
      </c:catAx>
      <c:spPr>
        <a:noFill/>
        <a:ln>
          <a:noFill/>
        </a:ln>
      </c:spPr>
    </c:plotArea>
    <c:legend>
      <c:legendPos val="r"/>
      <c:legendEntry>
        <c:idx val="0"/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2400" b="0" i="0" u="none" strike="noStrike" kern="1200" baseline="0">
                <a:solidFill>
                  <a:srgbClr val="595959"/>
                </a:solidFill>
                <a:latin typeface="Calibri"/>
              </a:defRPr>
            </a:pPr>
            <a:endParaRPr lang="de-DE"/>
          </a:p>
        </c:txPr>
      </c:legendEntry>
      <c:layout>
        <c:manualLayout>
          <c:xMode val="edge"/>
          <c:yMode val="edge"/>
          <c:x val="0.73938136356143891"/>
          <c:y val="0.30533851589069705"/>
          <c:w val="0.26061850964281641"/>
          <c:h val="0.33891397188809452"/>
        </c:manualLayout>
      </c:layout>
      <c:overlay val="0"/>
      <c:spPr>
        <a:noFill/>
        <a:ln w="38103">
          <a:solidFill>
            <a:srgbClr val="5B9BD5"/>
          </a:solidFill>
          <a:prstDash val="solid"/>
        </a:ln>
      </c:spPr>
      <c:txPr>
        <a:bodyPr lIns="0" tIns="0" rIns="0" bIns="0"/>
        <a:lstStyle/>
        <a:p>
          <a:pPr marL="0" marR="0" indent="0" defTabSz="914400" fontAlgn="auto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tabLst/>
            <a:defRPr sz="2400" b="0" i="0" u="none" strike="noStrike" kern="1200" baseline="0">
              <a:solidFill>
                <a:srgbClr val="595959"/>
              </a:solidFill>
              <a:latin typeface="Calibri"/>
            </a:defRPr>
          </a:pPr>
          <a:endParaRPr lang="de-DE"/>
        </a:p>
      </c:txPr>
    </c:legend>
    <c:plotVisOnly val="1"/>
    <c:dispBlanksAs val="gap"/>
    <c:showDLblsOverMax val="0"/>
  </c:chart>
  <c:spPr>
    <a:noFill/>
    <a:ln w="25402">
      <a:solidFill>
        <a:srgbClr val="5B9BD5"/>
      </a:solidFill>
      <a:prstDash val="solid"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de-DE" sz="1197" b="0" i="0" u="none" strike="noStrike" kern="1200" baseline="0">
          <a:solidFill>
            <a:srgbClr val="000000"/>
          </a:solidFill>
          <a:latin typeface="Calibri"/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0.07609</cdr:x>
      <cdr:y>0.91724</cdr:y>
    </cdr:from>
    <cdr:to>
      <cdr:x>0.69565</cdr:x>
      <cdr:y>0.9741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600114" y="4378640"/>
          <a:ext cx="4886284" cy="2714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uk-UA" sz="1800" b="1" dirty="0" smtClean="0">
              <a:solidFill>
                <a:schemeClr val="tx1"/>
              </a:solidFill>
            </a:rPr>
            <a:t>       НІМЕЧЧИНА	      ФРАНЦІЯ</a:t>
          </a:r>
          <a:endParaRPr lang="ru-RU" sz="18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0.78986</cdr:x>
      <cdr:y>0.31285</cdr:y>
    </cdr:from>
    <cdr:to>
      <cdr:x>1</cdr:x>
      <cdr:y>0.62113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6229350" y="1493468"/>
          <a:ext cx="1657349" cy="147161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uk-UA" sz="1900" dirty="0" err="1" smtClean="0">
              <a:solidFill>
                <a:schemeClr val="tx1"/>
              </a:solidFill>
            </a:rPr>
            <a:t>Перерозп</a:t>
          </a:r>
          <a:r>
            <a:rPr lang="uk-UA" sz="1900" dirty="0" smtClean="0">
              <a:solidFill>
                <a:schemeClr val="tx1"/>
              </a:solidFill>
            </a:rPr>
            <a:t>. за ЗВЕ</a:t>
          </a:r>
        </a:p>
        <a:p xmlns:a="http://schemas.openxmlformats.org/drawingml/2006/main">
          <a:r>
            <a:rPr lang="uk-UA" sz="1900" dirty="0" err="1" smtClean="0">
              <a:solidFill>
                <a:schemeClr val="tx1"/>
              </a:solidFill>
            </a:rPr>
            <a:t>Подат</a:t>
          </a:r>
          <a:r>
            <a:rPr lang="uk-UA" sz="1900" dirty="0" smtClean="0">
              <a:solidFill>
                <a:schemeClr val="tx1"/>
              </a:solidFill>
            </a:rPr>
            <a:t>. тощо</a:t>
          </a:r>
        </a:p>
        <a:p xmlns:a="http://schemas.openxmlformats.org/drawingml/2006/main">
          <a:r>
            <a:rPr lang="uk-UA" sz="1900" dirty="0" smtClean="0">
              <a:solidFill>
                <a:schemeClr val="tx1"/>
              </a:solidFill>
            </a:rPr>
            <a:t>Чисті витрати</a:t>
          </a:r>
          <a:endParaRPr lang="ru-RU" sz="1900" dirty="0">
            <a:solidFill>
              <a:schemeClr val="tx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 dirty="0">
              <a:latin typeface="Arial Narrow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7" y="1"/>
            <a:ext cx="2945659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>
              <a:latin typeface="Arial Narrow" pitchFamily="34" charset="0"/>
            </a:endParaRP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702"/>
            <a:ext cx="2945659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>
              <a:latin typeface="Arial Narrow" pitchFamily="34" charset="0"/>
            </a:endParaRP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7" y="9430702"/>
            <a:ext cx="2945659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47F930EC-4FD0-431B-BB9B-47DE359CDF6F}" type="slidenum">
              <a:rPr lang="de-DE">
                <a:latin typeface="Arial Narrow" pitchFamily="34" charset="0"/>
              </a:rPr>
              <a:pPr/>
              <a:t>‹Nr.›</a:t>
            </a:fld>
            <a:endParaRPr lang="de-DE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227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7" y="1"/>
            <a:ext cx="2945659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352"/>
            <a:ext cx="4984962" cy="4466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Klicken Sie, um die Formate des Vorlagentextes zu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702"/>
            <a:ext cx="2945659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7" y="9430702"/>
            <a:ext cx="2945659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fld id="{276F4F92-661F-4424-ADED-7D3829A4203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600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4F92-661F-4424-ADED-7D3829A4203F}" type="slidenum">
              <a:rPr lang="de-DE" smtClean="0">
                <a:solidFill>
                  <a:srgbClr val="000000"/>
                </a:solidFill>
              </a:rPr>
              <a:pPr/>
              <a:t>1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5386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0244" name="Foliennummernplatzhalt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7EC688-4D14-4DF4-819A-D40A47F1720D}" type="slidenum">
              <a:rPr lang="de-D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979456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de-DE" smtClean="0">
                <a:latin typeface="Arial" pitchFamily="34" charset="0"/>
              </a:rPr>
              <a:t>Quelle:</a:t>
            </a:r>
          </a:p>
          <a:p>
            <a:r>
              <a:rPr lang="de-DE" smtClean="0">
                <a:latin typeface="Arial" pitchFamily="34" charset="0"/>
              </a:rPr>
              <a:t>https://www.destatis.de/DE/ZahlenFakten/GesamtwirtschaftUmwelt/VerdiensteArbeitskosten/ArbeitskostenLohnnebenkosten/EUVergleich/Tabellen/HoeheArbeitskosten.html#Link%20zur%20Tabelle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612DE3-A1F5-4582-950D-5E90CC16C7D5}" type="slidenum">
              <a:rPr lang="en-GB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4265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66A4E0-DA34-4CD7-A3E1-2653C61BB197}" type="slidenum">
              <a:rPr lang="de-DE" smtClean="0"/>
              <a:pPr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73136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66A4E0-DA34-4CD7-A3E1-2653C61BB197}" type="slidenum">
              <a:rPr lang="de-DE" smtClean="0"/>
              <a:pPr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44450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BFDC1-86BD-4FA9-BBA3-E1C7068131D7}" type="slidenum">
              <a:rPr lang="de-DE" smtClean="0"/>
              <a:pPr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94040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66A4E0-DA34-4CD7-A3E1-2653C61BB197}" type="slidenum">
              <a:rPr lang="de-DE" smtClean="0"/>
              <a:pPr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71184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DA49AF-D82A-4E7B-B158-17AF5EA12A4E}" type="slidenum">
              <a:rPr lang="de-DE" smtClean="0"/>
              <a:pPr>
                <a:defRPr/>
              </a:pPr>
              <a:t>41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78147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66A4E0-DA34-4CD7-A3E1-2653C61BB197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497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66A4E0-DA34-4CD7-A3E1-2653C61BB197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7654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66A4E0-DA34-4CD7-A3E1-2653C61BB197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5771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66A4E0-DA34-4CD7-A3E1-2653C61BB197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7038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66A4E0-DA34-4CD7-A3E1-2653C61BB197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12038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66A4E0-DA34-4CD7-A3E1-2653C61BB197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13056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66A4E0-DA34-4CD7-A3E1-2653C61BB197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74947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66A4E0-DA34-4CD7-A3E1-2653C61BB197}" type="slidenum">
              <a:rPr lang="de-DE">
                <a:solidFill>
                  <a:prstClr val="black"/>
                </a:solidFill>
              </a:rPr>
              <a:pPr/>
              <a:t>14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112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de-DE" noProof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317A057-C766-48FB-B1EC-CC1898F04EF1}" type="datetime1">
              <a:rPr lang="de-DE" noProof="0" smtClean="0"/>
              <a:t>01.04.2016</a:t>
            </a:fld>
            <a:endParaRPr lang="de-DE" noProof="0"/>
          </a:p>
        </p:txBody>
      </p:sp>
      <p:sp>
        <p:nvSpPr>
          <p:cNvPr id="5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noProof="0" smtClean="0"/>
              <a:t>Erste Ebene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2453010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A689-B673-4AD9-9E68-E62DA7AEA113}" type="datetime1">
              <a:rPr lang="de-DE" smtClean="0"/>
              <a:t>01.04.2016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Georg Milbradt TUD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AAAF696-A24E-4693-9793-BAE723ED9B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632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de-DE" noProof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317A057-C766-48FB-B1EC-CC1898F04EF1}" type="datetime1">
              <a:rPr lang="de-DE" noProof="0" smtClean="0"/>
              <a:t>01.04.2016</a:t>
            </a:fld>
            <a:endParaRPr lang="de-DE" noProof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de-DE" noProof="0" smtClean="0"/>
              <a:t>Text durch klicken hinzufügen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13358358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,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de-DE" noProof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317A057-C766-48FB-B1EC-CC1898F04EF1}" type="datetime1">
              <a:rPr lang="de-DE" noProof="0" smtClean="0"/>
              <a:t>01.04.2016</a:t>
            </a:fld>
            <a:endParaRPr lang="de-DE" noProof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de-DE" noProof="0" smtClean="0"/>
              <a:t>Text durch klicken hinzufügen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</p:txBody>
      </p:sp>
      <p:sp>
        <p:nvSpPr>
          <p:cNvPr id="6" name="Bildplatzhalter 2"/>
          <p:cNvSpPr>
            <a:spLocks noGrp="1"/>
          </p:cNvSpPr>
          <p:nvPr>
            <p:ph type="pic" idx="12"/>
          </p:nvPr>
        </p:nvSpPr>
        <p:spPr>
          <a:xfrm>
            <a:off x="6786000" y="2448001"/>
            <a:ext cx="2358000" cy="2052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noProof="0" smtClean="0"/>
              <a:t>Bild durch Klicken auf Symbol hinzufügen</a:t>
            </a:r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581427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, großes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de-DE" noProof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317A057-C766-48FB-B1EC-CC1898F04EF1}" type="datetime1">
              <a:rPr lang="de-DE" noProof="0" smtClean="0"/>
              <a:t>01.04.2016</a:t>
            </a:fld>
            <a:endParaRPr lang="de-DE" noProof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de-DE" noProof="0" smtClean="0"/>
              <a:t>Text durch klicken hinzufügen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</p:txBody>
      </p:sp>
      <p:sp>
        <p:nvSpPr>
          <p:cNvPr id="8" name="Bildplatzhalter 2"/>
          <p:cNvSpPr>
            <a:spLocks noGrp="1"/>
          </p:cNvSpPr>
          <p:nvPr>
            <p:ph type="pic" idx="12"/>
          </p:nvPr>
        </p:nvSpPr>
        <p:spPr>
          <a:xfrm>
            <a:off x="6786000" y="2448001"/>
            <a:ext cx="2358000" cy="3348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801626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Spalten, Sub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de-DE" noProof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317A057-C766-48FB-B1EC-CC1898F04EF1}" type="datetime1">
              <a:rPr lang="de-DE" noProof="0" smtClean="0"/>
              <a:t>01.04.2016</a:t>
            </a:fld>
            <a:endParaRPr lang="de-DE" noProof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de-DE" noProof="0" smtClean="0"/>
              <a:t>Text durch klicken hinzufügen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idx="12" hasCustomPrompt="1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de-DE" noProof="0" smtClean="0"/>
              <a:t>Text durch klicken hinzufügen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42417953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Spalten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de-DE" noProof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317A057-C766-48FB-B1EC-CC1898F04EF1}" type="datetime1">
              <a:rPr lang="de-DE" noProof="0" smtClean="0"/>
              <a:t>01.04.2016</a:t>
            </a:fld>
            <a:endParaRPr lang="de-DE" noProof="0"/>
          </a:p>
        </p:txBody>
      </p:sp>
      <p:sp>
        <p:nvSpPr>
          <p:cNvPr id="9" name="Inhaltsplatzhalter 2"/>
          <p:cNvSpPr>
            <a:spLocks noGrp="1"/>
          </p:cNvSpPr>
          <p:nvPr>
            <p:ph idx="1" hasCustomPrompt="1"/>
          </p:nvPr>
        </p:nvSpPr>
        <p:spPr>
          <a:xfrm>
            <a:off x="683999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noProof="0" smtClean="0"/>
              <a:t>Erste Ebene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</p:txBody>
      </p:sp>
      <p:sp>
        <p:nvSpPr>
          <p:cNvPr id="10" name="Inhaltsplatzhalter 2"/>
          <p:cNvSpPr>
            <a:spLocks noGrp="1"/>
          </p:cNvSpPr>
          <p:nvPr>
            <p:ph idx="12" hasCustomPrompt="1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noProof="0" smtClean="0"/>
              <a:t>Erste Ebene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99345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D791-9E65-418F-B6C3-702969DE5E62}" type="datetime1">
              <a:rPr lang="de-DE" smtClean="0"/>
              <a:t>01.04.2016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Georg Milbradt TUD</a:t>
            </a: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AAAF696-A24E-4693-9793-BAE723ED9B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2445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2840-CBC8-4A3E-BB44-4D0B041A6DFC}" type="datetime1">
              <a:rPr lang="de-DE" smtClean="0"/>
              <a:t>01.04.2016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Georg Milbradt TUD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AAAF696-A24E-4693-9793-BAE723ED9B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4215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FB6E-4B45-4240-AE73-904EC13CEA27}" type="datetime1">
              <a:rPr lang="de-DE" smtClean="0"/>
              <a:t>01.04.2016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Georg Milbradt TUD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AAAF696-A24E-4693-9793-BAE723ED9B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4721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810"/>
            <a:ext cx="9144000" cy="1115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Grafik 8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851525"/>
            <a:ext cx="91440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9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000" y="2447999"/>
            <a:ext cx="7776000" cy="38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Erste Ebene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7703687" y="6581001"/>
            <a:ext cx="927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de-DE" sz="1000" b="0" noProof="0">
                <a:solidFill>
                  <a:srgbClr val="6E6452"/>
                </a:solidFill>
                <a:latin typeface="Arial Narrow" pitchFamily="34" charset="0"/>
              </a:rPr>
              <a:t>Seite </a:t>
            </a:r>
            <a:fld id="{327115CA-E6A4-425F-BB4F-A64D48743A27}" type="slidenum">
              <a:rPr lang="de-DE" sz="1000" b="0" noProof="0">
                <a:solidFill>
                  <a:srgbClr val="6E6452"/>
                </a:solidFill>
                <a:latin typeface="Arial Narrow" pitchFamily="34" charset="0"/>
              </a:rPr>
              <a:pPr/>
              <a:t>‹Nr.›</a:t>
            </a:fld>
            <a:endParaRPr lang="de-DE" sz="1000" b="0" noProof="0">
              <a:solidFill>
                <a:srgbClr val="6E6452"/>
              </a:solidFill>
              <a:latin typeface="Arial Narrow" pitchFamily="34" charset="0"/>
            </a:endParaRPr>
          </a:p>
        </p:txBody>
      </p:sp>
      <p:sp>
        <p:nvSpPr>
          <p:cNvPr id="1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62776" y="6581001"/>
            <a:ext cx="341844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000" b="1" spc="70" baseline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16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9155" y="6581001"/>
            <a:ext cx="1295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fld id="{9317A057-C766-48FB-B1EC-CC1898F04EF1}" type="datetime1">
              <a:rPr lang="de-DE" noProof="0" smtClean="0"/>
              <a:t>01.04.2016</a:t>
            </a:fld>
            <a:endParaRPr lang="de-DE" noProof="0"/>
          </a:p>
        </p:txBody>
      </p:sp>
      <p:sp>
        <p:nvSpPr>
          <p:cNvPr id="7579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684000" y="1483200"/>
            <a:ext cx="7776000" cy="617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 smtClean="0"/>
              <a:t>Titel durch Klicken hinzufügen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8" r:id="rId2"/>
    <p:sldLayoutId id="2147483709" r:id="rId3"/>
    <p:sldLayoutId id="2147483714" r:id="rId4"/>
    <p:sldLayoutId id="2147483710" r:id="rId5"/>
    <p:sldLayoutId id="2147483711" r:id="rId6"/>
    <p:sldLayoutId id="2147483715" r:id="rId7"/>
    <p:sldLayoutId id="2147483716" r:id="rId8"/>
    <p:sldLayoutId id="2147483717" r:id="rId9"/>
    <p:sldLayoutId id="2147483718" r:id="rId10"/>
  </p:sldLayoutIdLst>
  <p:transition/>
  <p:timing>
    <p:tnLst>
      <p:par>
        <p:cTn id="1" dur="indefinite" restart="never" nodeType="tmRoot"/>
      </p:par>
    </p:tnLst>
  </p:timing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60000" indent="-360000" algn="l" rtl="0" eaLnBrk="1" fontAlgn="base" hangingPunct="1">
        <a:spcBef>
          <a:spcPts val="400"/>
        </a:spcBef>
        <a:spcAft>
          <a:spcPts val="800"/>
        </a:spcAft>
        <a:buClr>
          <a:srgbClr val="C80F0F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  <a:ea typeface="+mn-ea"/>
          <a:cs typeface="+mn-cs"/>
        </a:defRPr>
      </a:lvl1pPr>
      <a:lvl2pPr marL="7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2pPr>
      <a:lvl3pPr marL="10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3pPr>
      <a:lvl4pPr marL="14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4pPr>
      <a:lvl5pPr marL="180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5pPr>
      <a:lvl6pPr marL="216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6pPr>
      <a:lvl7pPr marL="25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7pPr>
      <a:lvl8pPr marL="28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8pPr>
      <a:lvl9pPr marL="32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iz.de/" TargetMode="External"/><Relationship Id="rId2" Type="http://schemas.openxmlformats.org/officeDocument/2006/relationships/hyperlink" Target="mailto:pfm@giz.d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BZ" smtClean="0"/>
              <a:t>Georg Milbradt TUD</a:t>
            </a:r>
            <a:endParaRPr lang="en-BZ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3200702A-82F9-488A-A10E-B3209F3CBBF4}" type="datetime1">
              <a:rPr lang="de-DE" smtClean="0"/>
              <a:t>01.04.2016</a:t>
            </a:fld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7419434" y="314102"/>
            <a:ext cx="10669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800" dirty="0" err="1" smtClean="0">
                <a:solidFill>
                  <a:srgbClr val="000000"/>
                </a:solidFill>
                <a:cs typeface="Arial" pitchFamily="34" charset="0"/>
              </a:rPr>
              <a:t>Implemented</a:t>
            </a:r>
            <a:r>
              <a:rPr lang="de-DE" sz="800" dirty="0" smtClean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de-DE" sz="800" dirty="0" err="1" smtClean="0">
                <a:solidFill>
                  <a:srgbClr val="000000"/>
                </a:solidFill>
                <a:cs typeface="Arial" pitchFamily="34" charset="0"/>
              </a:rPr>
              <a:t>by</a:t>
            </a:r>
            <a:endParaRPr lang="de-DE" sz="8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7" name="Inhaltsplatzhalter 16"/>
          <p:cNvSpPr>
            <a:spLocks noGrp="1"/>
          </p:cNvSpPr>
          <p:nvPr>
            <p:ph idx="1"/>
          </p:nvPr>
        </p:nvSpPr>
        <p:spPr>
          <a:xfrm>
            <a:off x="710383" y="1281448"/>
            <a:ext cx="7776000" cy="4051300"/>
          </a:xfrm>
        </p:spPr>
        <p:txBody>
          <a:bodyPr/>
          <a:lstStyle/>
          <a:p>
            <a:pPr algn="ctr"/>
            <a:r>
              <a:rPr lang="uk-UA" sz="4400" b="1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Соціальна ринкова економіка</a:t>
            </a:r>
            <a:r>
              <a:rPr lang="en-US" sz="4400" b="1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</a:t>
            </a:r>
            <a:r>
              <a:rPr lang="uk-UA" sz="4400" b="1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uk-UA" sz="4400" b="1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Трансформаційні процеси використання відновлювальних джерел </a:t>
            </a:r>
            <a:r>
              <a:rPr lang="uk-UA" sz="4400" b="1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енергії в </a:t>
            </a:r>
            <a:r>
              <a:rPr lang="uk-UA" sz="4400" b="1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Німеччині</a:t>
            </a:r>
            <a:endParaRPr lang="de-DE" sz="4400" b="1" kern="1200" dirty="0">
              <a:solidFill>
                <a:srgbClr val="FF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/>
            <a:r>
              <a:rPr lang="uk-UA" sz="3600" b="1" dirty="0" smtClean="0">
                <a:solidFill>
                  <a:schemeClr val="tx1"/>
                </a:solidFill>
              </a:rPr>
              <a:t>Дніпропетровськ</a:t>
            </a:r>
            <a:r>
              <a:rPr lang="uk-UA" sz="3600" b="1" dirty="0">
                <a:solidFill>
                  <a:schemeClr val="tx1"/>
                </a:solidFill>
              </a:rPr>
              <a:t>, </a:t>
            </a:r>
            <a:r>
              <a:rPr lang="uk-UA" sz="3600" b="1" dirty="0" smtClean="0">
                <a:solidFill>
                  <a:schemeClr val="tx1"/>
                </a:solidFill>
              </a:rPr>
              <a:t>квітень </a:t>
            </a:r>
            <a:r>
              <a:rPr lang="uk-UA" sz="3600" b="1" dirty="0">
                <a:solidFill>
                  <a:schemeClr val="tx1"/>
                </a:solidFill>
              </a:rPr>
              <a:t>2016</a:t>
            </a:r>
          </a:p>
        </p:txBody>
      </p:sp>
      <p:pic>
        <p:nvPicPr>
          <p:cNvPr id="18" name="Inhaltsplatzhalter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700" y="49997"/>
            <a:ext cx="1714583" cy="110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648275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Політика розподілу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40A3-2768-4CC8-BDD1-19B204696A84}" type="datetime1">
              <a:rPr lang="de-DE" smtClean="0"/>
              <a:t>01.04.2016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Georg Milbradt TUD</a:t>
            </a:r>
            <a:endParaRPr lang="de-DE"/>
          </a:p>
        </p:txBody>
      </p:sp>
      <p:pic>
        <p:nvPicPr>
          <p:cNvPr id="7" name="Inhaltsplatzhalter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700" y="49997"/>
            <a:ext cx="1714583" cy="110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856253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4244" y="759345"/>
            <a:ext cx="7886700" cy="788439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smtClean="0">
                <a:solidFill>
                  <a:srgbClr val="FF0000"/>
                </a:solidFill>
              </a:rPr>
              <a:t>Дистрибуція</a:t>
            </a:r>
            <a:r>
              <a:rPr lang="de-DE" sz="3600" b="1" dirty="0" smtClean="0">
                <a:solidFill>
                  <a:srgbClr val="FF0000"/>
                </a:solidFill>
              </a:rPr>
              <a:t> I</a:t>
            </a:r>
            <a:endParaRPr lang="de-DE" sz="3600" b="1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r>
              <a:rPr lang="uk-UA" sz="2000" b="1" dirty="0" smtClean="0">
                <a:solidFill>
                  <a:schemeClr val="tx1"/>
                </a:solidFill>
              </a:rPr>
              <a:t>Первісний розподіл на ринку</a:t>
            </a:r>
            <a:endParaRPr lang="de-DE" sz="2000" b="1" dirty="0" smtClean="0">
              <a:solidFill>
                <a:schemeClr val="tx1"/>
              </a:solidFill>
            </a:endParaRPr>
          </a:p>
          <a:p>
            <a:r>
              <a:rPr lang="uk-UA" sz="2000" b="1" dirty="0" smtClean="0">
                <a:solidFill>
                  <a:schemeClr val="tx1"/>
                </a:solidFill>
              </a:rPr>
              <a:t>Забезпечення рівності шансів, освіта! </a:t>
            </a:r>
            <a:endParaRPr lang="de-DE" sz="2000" b="1" dirty="0" smtClean="0">
              <a:solidFill>
                <a:schemeClr val="tx1"/>
              </a:solidFill>
            </a:endParaRPr>
          </a:p>
          <a:p>
            <a:r>
              <a:rPr lang="uk-UA" sz="2000" b="1" dirty="0" smtClean="0">
                <a:solidFill>
                  <a:schemeClr val="tx1"/>
                </a:solidFill>
              </a:rPr>
              <a:t>Але у реальності є нерівне оснащення виробничими факторами та недосконалі ринки (</a:t>
            </a:r>
            <a:r>
              <a:rPr lang="uk-UA" sz="2000" b="1" dirty="0" err="1" smtClean="0">
                <a:solidFill>
                  <a:schemeClr val="tx1"/>
                </a:solidFill>
              </a:rPr>
              <a:t>ринки</a:t>
            </a:r>
            <a:r>
              <a:rPr lang="uk-UA" sz="2000" b="1" dirty="0" smtClean="0">
                <a:solidFill>
                  <a:schemeClr val="tx1"/>
                </a:solidFill>
              </a:rPr>
              <a:t> не завжди справедливі, ринок соціально сліпий)</a:t>
            </a:r>
            <a:endParaRPr lang="de-DE" sz="2000" b="1" dirty="0" smtClean="0">
              <a:solidFill>
                <a:schemeClr val="tx1"/>
              </a:solidFill>
            </a:endParaRPr>
          </a:p>
          <a:p>
            <a:r>
              <a:rPr lang="uk-UA" sz="2000" b="1" dirty="0" smtClean="0">
                <a:solidFill>
                  <a:schemeClr val="tx1"/>
                </a:solidFill>
              </a:rPr>
              <a:t>Тому перерозподіл</a:t>
            </a:r>
            <a:endParaRPr lang="de-DE" sz="2000" b="1" dirty="0" smtClean="0">
              <a:solidFill>
                <a:schemeClr val="tx1"/>
              </a:solidFill>
            </a:endParaRPr>
          </a:p>
          <a:p>
            <a:r>
              <a:rPr lang="uk-UA" sz="2000" b="1" dirty="0" smtClean="0">
                <a:solidFill>
                  <a:schemeClr val="tx1"/>
                </a:solidFill>
              </a:rPr>
              <a:t>Рівність шансів або рівність результатів </a:t>
            </a:r>
            <a:endParaRPr lang="de-DE" sz="2000" b="1" dirty="0" smtClean="0">
              <a:solidFill>
                <a:schemeClr val="tx1"/>
              </a:solidFill>
            </a:endParaRPr>
          </a:p>
          <a:p>
            <a:r>
              <a:rPr lang="uk-UA" sz="2000" b="1" dirty="0" smtClean="0">
                <a:solidFill>
                  <a:schemeClr val="tx1"/>
                </a:solidFill>
              </a:rPr>
              <a:t>Справедливість суб'єктивна  </a:t>
            </a:r>
            <a:endParaRPr lang="de-DE" sz="2000" b="1" dirty="0" smtClean="0">
              <a:solidFill>
                <a:schemeClr val="tx1"/>
              </a:solidFill>
            </a:endParaRPr>
          </a:p>
          <a:p>
            <a:r>
              <a:rPr lang="uk-UA" sz="2000" b="1" dirty="0" smtClean="0">
                <a:solidFill>
                  <a:schemeClr val="tx1"/>
                </a:solidFill>
              </a:rPr>
              <a:t>Питання розподілу важко вирішуються </a:t>
            </a:r>
            <a:endParaRPr lang="de-DE" sz="2000" dirty="0" smtClean="0">
              <a:solidFill>
                <a:schemeClr val="tx1"/>
              </a:solidFill>
            </a:endParaRP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Georg Milbradt TUD</a:t>
            </a:r>
            <a:endParaRPr 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18C27-4C90-4C3F-8B15-FE6BBB184BEE}" type="datetime1">
              <a:rPr lang="de-DE" smtClean="0"/>
              <a:t>01.04.2016</a:t>
            </a:fld>
            <a:endParaRPr lang="de-DE"/>
          </a:p>
        </p:txBody>
      </p:sp>
      <p:pic>
        <p:nvPicPr>
          <p:cNvPr id="8" name="Inhaltsplatzhalter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700" y="49997"/>
            <a:ext cx="1714583" cy="110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5921483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31874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smtClean="0">
                <a:solidFill>
                  <a:srgbClr val="FF0000"/>
                </a:solidFill>
              </a:rPr>
              <a:t>Дистрибуція</a:t>
            </a:r>
            <a:r>
              <a:rPr lang="de-DE" sz="3600" b="1" dirty="0" smtClean="0">
                <a:solidFill>
                  <a:srgbClr val="FF0000"/>
                </a:solidFill>
              </a:rPr>
              <a:t> II</a:t>
            </a:r>
            <a:endParaRPr lang="de-DE" sz="3600" b="1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Розмежування рішень про розподіл ресурсів і про дистрибуцію! </a:t>
            </a:r>
            <a:endParaRPr lang="de-DE" b="1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Механізм податкового трансферу, ніякого втручання у ціноутворення, інакше – марнотратство, приклад: дотації на ціни (виняток – зовнішні ефекти) </a:t>
            </a:r>
            <a:endParaRPr lang="de-DE" b="1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Приклади: допомога на житло, «активуюча» соціальна допомога</a:t>
            </a:r>
            <a:endParaRPr lang="de-DE" b="1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Прогресивна система оподаткування </a:t>
            </a:r>
          </a:p>
          <a:p>
            <a:r>
              <a:rPr lang="uk-UA" b="1" dirty="0" smtClean="0">
                <a:solidFill>
                  <a:schemeClr val="tx1"/>
                </a:solidFill>
              </a:rPr>
              <a:t>Сприяння створенню статків бідніших верств суспільства </a:t>
            </a:r>
            <a:endParaRPr lang="de-DE" b="1" dirty="0" smtClean="0">
              <a:solidFill>
                <a:schemeClr val="tx1"/>
              </a:solidFill>
            </a:endParaRPr>
          </a:p>
          <a:p>
            <a:pPr lvl="0"/>
            <a:r>
              <a:rPr lang="uk-UA" b="1" dirty="0" smtClean="0">
                <a:solidFill>
                  <a:schemeClr val="tx1"/>
                </a:solidFill>
              </a:rPr>
              <a:t>Роль профспілок і асоціацій роботодавців – свобода коаліцій (тут дозволяється створення картелів)</a:t>
            </a:r>
            <a:endParaRPr lang="de-DE" b="1" dirty="0" smtClean="0">
              <a:solidFill>
                <a:schemeClr val="tx1"/>
              </a:solidFill>
            </a:endParaRPr>
          </a:p>
          <a:p>
            <a:pPr lvl="0"/>
            <a:r>
              <a:rPr lang="uk-UA" b="1" dirty="0" smtClean="0">
                <a:solidFill>
                  <a:schemeClr val="tx1"/>
                </a:solidFill>
              </a:rPr>
              <a:t>Вільне утворення заробітної платні, стриманість держави щодо втручання та регулювання </a:t>
            </a:r>
            <a:endParaRPr lang="de-DE" b="1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Соціальне партнерство та можливість приймати участь у рішеннях на підприємстві </a:t>
            </a:r>
            <a:endParaRPr lang="de-DE" b="1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Мінімальна зарплатня або мінімальний доход? </a:t>
            </a:r>
            <a:endParaRPr lang="de-DE" b="1" dirty="0" smtClean="0">
              <a:solidFill>
                <a:schemeClr val="tx1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Georg Milbradt TUD</a:t>
            </a:r>
            <a:endParaRPr 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8CEF-3B8C-41C7-918A-4C9D80EA64DA}" type="datetime1">
              <a:rPr lang="de-DE" smtClean="0"/>
              <a:t>01.04.2016</a:t>
            </a:fld>
            <a:endParaRPr lang="de-DE"/>
          </a:p>
        </p:txBody>
      </p:sp>
      <p:pic>
        <p:nvPicPr>
          <p:cNvPr id="8" name="Inhaltsplatzhalter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700" y="49997"/>
            <a:ext cx="1714583" cy="110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687030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8988" y="435466"/>
            <a:ext cx="7886700" cy="877886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>
                <a:solidFill>
                  <a:srgbClr val="FF0000"/>
                </a:solidFill>
              </a:rPr>
              <a:t>Колективні системи</a:t>
            </a:r>
            <a:r>
              <a:rPr lang="de-DE" sz="3600" b="1" dirty="0" smtClean="0">
                <a:solidFill>
                  <a:srgbClr val="FF0000"/>
                </a:solidFill>
              </a:rPr>
              <a:t> </a:t>
            </a:r>
            <a:r>
              <a:rPr lang="uk-UA" sz="3600" b="1" dirty="0" smtClean="0">
                <a:solidFill>
                  <a:srgbClr val="FF0000"/>
                </a:solidFill>
              </a:rPr>
              <a:t/>
            </a:r>
            <a:br>
              <a:rPr lang="uk-UA" sz="3600" b="1" dirty="0" smtClean="0">
                <a:solidFill>
                  <a:srgbClr val="FF0000"/>
                </a:solidFill>
              </a:rPr>
            </a:br>
            <a:r>
              <a:rPr lang="uk-UA" sz="3600" b="1" dirty="0" smtClean="0">
                <a:solidFill>
                  <a:srgbClr val="FF0000"/>
                </a:solidFill>
              </a:rPr>
              <a:t>захисту</a:t>
            </a:r>
            <a:endParaRPr lang="de-DE" sz="3600" b="1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56786" y="1552500"/>
            <a:ext cx="7886700" cy="5031179"/>
          </a:xfrm>
        </p:spPr>
        <p:txBody>
          <a:bodyPr>
            <a:no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Медичне страхування</a:t>
            </a:r>
            <a:endParaRPr lang="de-DE" b="1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Пенсійне страхування</a:t>
            </a:r>
            <a:endParaRPr lang="de-DE" b="1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Страхування від безробіття</a:t>
            </a:r>
            <a:endParaRPr lang="de-DE" b="1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Страхування на випадок необхідності догляду</a:t>
            </a:r>
            <a:endParaRPr lang="de-DE" b="1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Страхування від нещасного випадку</a:t>
            </a:r>
            <a:endParaRPr lang="de-DE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b="1" dirty="0" smtClean="0">
                <a:solidFill>
                  <a:schemeClr val="tx1"/>
                </a:solidFill>
              </a:rPr>
              <a:t>Фінансування залежними </a:t>
            </a:r>
            <a:r>
              <a:rPr lang="uk-UA" b="1" dirty="0">
                <a:solidFill>
                  <a:schemeClr val="tx1"/>
                </a:solidFill>
              </a:rPr>
              <a:t>від доходу </a:t>
            </a:r>
            <a:r>
              <a:rPr lang="uk-UA" b="1" dirty="0" smtClean="0">
                <a:solidFill>
                  <a:schemeClr val="tx1"/>
                </a:solidFill>
              </a:rPr>
              <a:t>внесками з боку робітників і роботодавців (виняток – страхування від нещасного випадку</a:t>
            </a:r>
            <a:r>
              <a:rPr lang="de-DE" b="1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chemeClr val="tx1"/>
                </a:solidFill>
              </a:rPr>
              <a:t>Самоврядування робітників і роботодавців </a:t>
            </a:r>
            <a:endParaRPr lang="de-DE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b="1" dirty="0" smtClean="0">
                <a:solidFill>
                  <a:schemeClr val="tx1"/>
                </a:solidFill>
              </a:rPr>
              <a:t>Тільки обмежене податкове фінансування пенсійного страхування</a:t>
            </a:r>
            <a:endParaRPr lang="de-DE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b="1" dirty="0" smtClean="0">
                <a:solidFill>
                  <a:schemeClr val="tx1"/>
                </a:solidFill>
              </a:rPr>
              <a:t>Змішана приватно-державна система охорони здоров'я  (лікарі та лікарні)</a:t>
            </a:r>
            <a:r>
              <a:rPr lang="de-DE" b="1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Перерозподіл у медичному страхуванні та страхуванні на випадок необхідності догляду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Georg Milbradt TUD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EE170-B3FC-4F2F-A27E-9C9AA67183F9}" type="datetime1">
              <a:rPr lang="de-DE" smtClean="0"/>
              <a:t>01.04.2016</a:t>
            </a:fld>
            <a:endParaRPr lang="de-DE"/>
          </a:p>
        </p:txBody>
      </p:sp>
      <p:pic>
        <p:nvPicPr>
          <p:cNvPr id="8" name="Inhaltsplatzhalter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700" y="49997"/>
            <a:ext cx="1714583" cy="110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8557818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3428" y="1187773"/>
            <a:ext cx="7776000" cy="617928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Розподіл доходу/ статків</a:t>
            </a:r>
            <a:r>
              <a:rPr lang="de-DE" b="1" dirty="0" smtClean="0">
                <a:solidFill>
                  <a:srgbClr val="FF0000"/>
                </a:solidFill>
              </a:rPr>
              <a:t/>
            </a:r>
            <a:br>
              <a:rPr lang="de-DE" b="1" dirty="0" smtClean="0">
                <a:solidFill>
                  <a:srgbClr val="FF0000"/>
                </a:solidFill>
              </a:rPr>
            </a:br>
            <a:r>
              <a:rPr lang="uk-UA" sz="2200" b="1" dirty="0" smtClean="0">
                <a:solidFill>
                  <a:schemeClr val="tx1"/>
                </a:solidFill>
              </a:rPr>
              <a:t>Коефіцієнт </a:t>
            </a:r>
            <a:r>
              <a:rPr lang="uk-UA" sz="2200" b="1" dirty="0" err="1" smtClean="0">
                <a:solidFill>
                  <a:schemeClr val="tx1"/>
                </a:solidFill>
              </a:rPr>
              <a:t>Ґіні</a:t>
            </a:r>
            <a:r>
              <a:rPr lang="uk-UA" sz="2200" b="1" dirty="0" smtClean="0">
                <a:solidFill>
                  <a:schemeClr val="tx1"/>
                </a:solidFill>
              </a:rPr>
              <a:t> ринковий доход</a:t>
            </a:r>
            <a:r>
              <a:rPr lang="de-DE" sz="2200" b="1" dirty="0" smtClean="0">
                <a:solidFill>
                  <a:schemeClr val="tx1"/>
                </a:solidFill>
              </a:rPr>
              <a:t> 0,5; </a:t>
            </a:r>
            <a:r>
              <a:rPr lang="uk-UA" sz="2200" b="1" dirty="0" smtClean="0">
                <a:solidFill>
                  <a:schemeClr val="tx1"/>
                </a:solidFill>
              </a:rPr>
              <a:t>наявний доход</a:t>
            </a:r>
            <a:r>
              <a:rPr lang="de-DE" sz="2200" b="1" dirty="0" smtClean="0">
                <a:solidFill>
                  <a:schemeClr val="tx1"/>
                </a:solidFill>
              </a:rPr>
              <a:t> &lt;0,3, </a:t>
            </a:r>
            <a:r>
              <a:rPr lang="uk-UA" sz="2200" b="1" dirty="0" smtClean="0">
                <a:solidFill>
                  <a:schemeClr val="tx1"/>
                </a:solidFill>
              </a:rPr>
              <a:t>статки</a:t>
            </a:r>
            <a:r>
              <a:rPr lang="de-DE" sz="2200" b="1" dirty="0" smtClean="0">
                <a:solidFill>
                  <a:schemeClr val="tx1"/>
                </a:solidFill>
              </a:rPr>
              <a:t> </a:t>
            </a:r>
            <a:r>
              <a:rPr lang="uk-UA" sz="2200" b="1" dirty="0" err="1" smtClean="0">
                <a:solidFill>
                  <a:schemeClr val="tx1"/>
                </a:solidFill>
              </a:rPr>
              <a:t>прибл</a:t>
            </a:r>
            <a:r>
              <a:rPr lang="de-DE" sz="2200" b="1" dirty="0" smtClean="0">
                <a:solidFill>
                  <a:schemeClr val="tx1"/>
                </a:solidFill>
              </a:rPr>
              <a:t>. 0,6 – 0,7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Georg Milbradt TUD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Inhaltsplatzhalter 5" descr="http://upload.wikimedia.org/wikipedia/commons/7/7d/Lorenzkurve_Deutschland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0798" y="2205425"/>
            <a:ext cx="729427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2934-B5FB-4B40-A9DD-7443EDB82AFB}" type="datetime1">
              <a:rPr lang="de-DE" smtClean="0"/>
              <a:t>01.04.2016</a:t>
            </a:fld>
            <a:endParaRPr lang="de-DE"/>
          </a:p>
        </p:txBody>
      </p:sp>
      <p:pic>
        <p:nvPicPr>
          <p:cNvPr id="8" name="Inhaltsplatzhalter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700" y="49997"/>
            <a:ext cx="1714583" cy="110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 bwMode="auto">
          <a:xfrm>
            <a:off x="1770267" y="2264913"/>
            <a:ext cx="5854422" cy="68931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Крива Лоренца</a:t>
            </a:r>
            <a:r>
              <a:rPr kumimoji="0" lang="uk-UA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розподілу доходу і майна у Німеччині (2005/ 2007)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1123991" y="3784208"/>
            <a:ext cx="212440" cy="160371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400" dirty="0" smtClean="0">
                <a:solidFill>
                  <a:schemeClr val="tx1"/>
                </a:solidFill>
              </a:rPr>
              <a:t>% доходу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319975" y="6358597"/>
            <a:ext cx="2011680" cy="28135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% населення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6893169" y="3123030"/>
            <a:ext cx="1266093" cy="81592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Рівний розподіл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000" dirty="0">
              <a:solidFill>
                <a:schemeClr val="tx1"/>
              </a:solidFill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000" dirty="0" smtClean="0">
                <a:solidFill>
                  <a:schemeClr val="tx1"/>
                </a:solidFill>
              </a:rPr>
              <a:t>Статки (2007)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000" dirty="0">
              <a:solidFill>
                <a:schemeClr val="tx1"/>
              </a:solidFill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000" dirty="0" smtClean="0">
                <a:solidFill>
                  <a:schemeClr val="tx1"/>
                </a:solidFill>
              </a:rPr>
              <a:t>Доходи (2005)</a:t>
            </a:r>
            <a:endParaRPr kumimoji="0" lang="uk-UA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05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6984892"/>
              </p:ext>
            </p:extLst>
          </p:nvPr>
        </p:nvGraphicFramePr>
        <p:xfrm>
          <a:off x="777032" y="1275187"/>
          <a:ext cx="7621380" cy="5156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461"/>
                <a:gridCol w="2473605"/>
                <a:gridCol w="2607314"/>
              </a:tblGrid>
              <a:tr h="5908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 smtClean="0">
                          <a:latin typeface="Calibri"/>
                          <a:ea typeface="Calibri"/>
                          <a:cs typeface="Times New Roman"/>
                        </a:rPr>
                        <a:t>Земля</a:t>
                      </a:r>
                      <a:endParaRPr lang="de-DE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 smtClean="0">
                          <a:latin typeface="Calibri"/>
                          <a:ea typeface="Calibri"/>
                          <a:cs typeface="Times New Roman"/>
                        </a:rPr>
                        <a:t>Наявні</a:t>
                      </a:r>
                      <a:r>
                        <a:rPr lang="uk-UA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 доходи </a:t>
                      </a:r>
                      <a:r>
                        <a:rPr lang="de-DE" sz="1400" dirty="0" smtClean="0">
                          <a:latin typeface="Calibri"/>
                          <a:ea typeface="Calibri"/>
                          <a:cs typeface="Times New Roman"/>
                        </a:rPr>
                        <a:t>(2012)</a:t>
                      </a:r>
                      <a:endParaRPr lang="de-D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400" dirty="0" smtClean="0">
                          <a:latin typeface="Calibri"/>
                          <a:ea typeface="Calibri"/>
                          <a:cs typeface="Times New Roman"/>
                        </a:rPr>
                        <a:t>%  </a:t>
                      </a:r>
                      <a:r>
                        <a:rPr lang="uk-UA" sz="1400" dirty="0" smtClean="0">
                          <a:latin typeface="Calibri"/>
                          <a:ea typeface="Calibri"/>
                          <a:cs typeface="Times New Roman"/>
                        </a:rPr>
                        <a:t>від середніх показників Німеччини</a:t>
                      </a:r>
                      <a:endParaRPr lang="de-DE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b="1" dirty="0" smtClean="0">
                          <a:latin typeface="Calibri"/>
                          <a:ea typeface="Calibri"/>
                          <a:cs typeface="Times New Roman"/>
                        </a:rPr>
                        <a:t>Баден-Вюртемберг</a:t>
                      </a:r>
                      <a:endParaRPr lang="de-D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dirty="0" smtClean="0">
                          <a:latin typeface="Calibri"/>
                          <a:ea typeface="Calibri"/>
                          <a:cs typeface="Times New Roman"/>
                        </a:rPr>
                        <a:t>21,679 €</a:t>
                      </a:r>
                      <a:endParaRPr lang="de-D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dirty="0" smtClean="0">
                          <a:latin typeface="Calibri"/>
                          <a:ea typeface="Calibri"/>
                          <a:cs typeface="Times New Roman"/>
                        </a:rPr>
                        <a:t>108,8</a:t>
                      </a:r>
                      <a:endParaRPr lang="de-D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b="1" dirty="0" smtClean="0">
                          <a:latin typeface="Calibri"/>
                          <a:ea typeface="Calibri"/>
                          <a:cs typeface="Times New Roman"/>
                        </a:rPr>
                        <a:t>Баварія</a:t>
                      </a:r>
                      <a:endParaRPr lang="de-D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dirty="0" smtClean="0">
                          <a:latin typeface="Calibri"/>
                          <a:ea typeface="Calibri"/>
                          <a:cs typeface="Times New Roman"/>
                        </a:rPr>
                        <a:t>22,086 €</a:t>
                      </a:r>
                      <a:endParaRPr lang="de-D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dirty="0" smtClean="0">
                          <a:latin typeface="Calibri"/>
                          <a:ea typeface="Calibri"/>
                          <a:cs typeface="Times New Roman"/>
                        </a:rPr>
                        <a:t>110,8</a:t>
                      </a:r>
                      <a:endParaRPr lang="de-D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Берлін</a:t>
                      </a:r>
                      <a:endParaRPr lang="de-DE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16,927 €</a:t>
                      </a:r>
                      <a:endParaRPr lang="de-DE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84,9</a:t>
                      </a:r>
                      <a:endParaRPr lang="de-DE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Бранденбург</a:t>
                      </a:r>
                      <a:endParaRPr lang="de-DE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17,382 €</a:t>
                      </a:r>
                      <a:endParaRPr lang="de-DE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87,2</a:t>
                      </a:r>
                      <a:endParaRPr lang="de-DE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b="1" dirty="0" smtClean="0">
                          <a:latin typeface="Calibri"/>
                          <a:ea typeface="Calibri"/>
                          <a:cs typeface="Times New Roman"/>
                        </a:rPr>
                        <a:t>Бремен</a:t>
                      </a:r>
                      <a:endParaRPr lang="de-D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dirty="0" smtClean="0">
                          <a:latin typeface="Calibri"/>
                          <a:ea typeface="Calibri"/>
                          <a:cs typeface="Times New Roman"/>
                        </a:rPr>
                        <a:t>20,332 €</a:t>
                      </a:r>
                      <a:endParaRPr lang="de-D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dirty="0" smtClean="0">
                          <a:latin typeface="Calibri"/>
                          <a:ea typeface="Calibri"/>
                          <a:cs typeface="Times New Roman"/>
                        </a:rPr>
                        <a:t>102,0</a:t>
                      </a:r>
                      <a:endParaRPr lang="de-D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b="1" dirty="0" smtClean="0">
                          <a:latin typeface="Calibri"/>
                          <a:ea typeface="Calibri"/>
                          <a:cs typeface="Times New Roman"/>
                        </a:rPr>
                        <a:t>Гамбург</a:t>
                      </a:r>
                      <a:endParaRPr lang="de-D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dirty="0" smtClean="0">
                          <a:latin typeface="Calibri"/>
                          <a:ea typeface="Calibri"/>
                          <a:cs typeface="Times New Roman"/>
                        </a:rPr>
                        <a:t>21,313 €</a:t>
                      </a:r>
                      <a:endParaRPr lang="de-D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dirty="0" smtClean="0">
                          <a:latin typeface="Calibri"/>
                          <a:ea typeface="Calibri"/>
                          <a:cs typeface="Times New Roman"/>
                        </a:rPr>
                        <a:t>106,9</a:t>
                      </a:r>
                      <a:endParaRPr lang="de-D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b="1" dirty="0" smtClean="0">
                          <a:latin typeface="Calibri"/>
                          <a:ea typeface="Calibri"/>
                          <a:cs typeface="Times New Roman"/>
                        </a:rPr>
                        <a:t>Гессен</a:t>
                      </a:r>
                      <a:endParaRPr lang="de-D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dirty="0" smtClean="0">
                          <a:latin typeface="Calibri"/>
                          <a:ea typeface="Calibri"/>
                          <a:cs typeface="Times New Roman"/>
                        </a:rPr>
                        <a:t>20,452 €</a:t>
                      </a:r>
                      <a:endParaRPr lang="de-D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dirty="0" smtClean="0">
                          <a:latin typeface="Calibri"/>
                          <a:ea typeface="Calibri"/>
                          <a:cs typeface="Times New Roman"/>
                        </a:rPr>
                        <a:t>102,6</a:t>
                      </a:r>
                      <a:endParaRPr lang="de-D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0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b="1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Мекленбург</a:t>
                      </a:r>
                      <a:r>
                        <a:rPr lang="uk-UA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-  Передня Померанія</a:t>
                      </a:r>
                      <a:endParaRPr lang="de-DE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16,317€</a:t>
                      </a:r>
                      <a:endParaRPr lang="de-DE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81,9</a:t>
                      </a:r>
                      <a:endParaRPr lang="de-DE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b="1" dirty="0" smtClean="0">
                          <a:latin typeface="Calibri"/>
                          <a:ea typeface="Calibri"/>
                          <a:cs typeface="Times New Roman"/>
                        </a:rPr>
                        <a:t>Нижня</a:t>
                      </a:r>
                      <a:r>
                        <a:rPr lang="uk-UA" sz="12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Саксонія</a:t>
                      </a:r>
                      <a:endParaRPr lang="de-D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dirty="0" smtClean="0">
                          <a:latin typeface="Calibri"/>
                          <a:ea typeface="Calibri"/>
                          <a:cs typeface="Times New Roman"/>
                        </a:rPr>
                        <a:t>18,972€</a:t>
                      </a:r>
                      <a:endParaRPr lang="de-D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dirty="0" smtClean="0">
                          <a:latin typeface="Calibri"/>
                          <a:ea typeface="Calibri"/>
                          <a:cs typeface="Times New Roman"/>
                        </a:rPr>
                        <a:t>95,2</a:t>
                      </a:r>
                      <a:endParaRPr lang="de-D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b="1" dirty="0" smtClean="0">
                          <a:latin typeface="Calibri"/>
                          <a:ea typeface="Calibri"/>
                          <a:cs typeface="Times New Roman"/>
                        </a:rPr>
                        <a:t>Північний</a:t>
                      </a:r>
                      <a:r>
                        <a:rPr lang="uk-UA" sz="12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200" b="1" baseline="0" dirty="0" err="1" smtClean="0">
                          <a:latin typeface="Calibri"/>
                          <a:ea typeface="Calibri"/>
                          <a:cs typeface="Times New Roman"/>
                        </a:rPr>
                        <a:t>Рейн-Вестфалія</a:t>
                      </a:r>
                      <a:endParaRPr lang="de-D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dirty="0" smtClean="0">
                          <a:latin typeface="Calibri"/>
                          <a:ea typeface="Calibri"/>
                          <a:cs typeface="Times New Roman"/>
                        </a:rPr>
                        <a:t>20,056 €</a:t>
                      </a:r>
                      <a:endParaRPr lang="de-D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dirty="0" smtClean="0">
                          <a:latin typeface="Calibri"/>
                          <a:ea typeface="Calibri"/>
                          <a:cs typeface="Times New Roman"/>
                        </a:rPr>
                        <a:t>103,1</a:t>
                      </a:r>
                      <a:endParaRPr lang="de-D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b="1" noProof="0" dirty="0" err="1" smtClean="0">
                          <a:latin typeface="Calibri"/>
                          <a:ea typeface="Calibri"/>
                          <a:cs typeface="Times New Roman"/>
                        </a:rPr>
                        <a:t>Рейнланд-Пфальц</a:t>
                      </a:r>
                      <a:endParaRPr lang="de-D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dirty="0" smtClean="0">
                          <a:latin typeface="Calibri"/>
                          <a:ea typeface="Calibri"/>
                          <a:cs typeface="Times New Roman"/>
                        </a:rPr>
                        <a:t>20,172 €</a:t>
                      </a:r>
                      <a:endParaRPr lang="de-D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dirty="0" smtClean="0">
                          <a:latin typeface="Calibri"/>
                          <a:ea typeface="Calibri"/>
                          <a:cs typeface="Times New Roman"/>
                        </a:rPr>
                        <a:t>101,2</a:t>
                      </a:r>
                      <a:endParaRPr lang="de-D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b="1" dirty="0" smtClean="0">
                          <a:latin typeface="Calibri"/>
                          <a:ea typeface="Calibri"/>
                          <a:cs typeface="Times New Roman"/>
                        </a:rPr>
                        <a:t>Саар</a:t>
                      </a:r>
                      <a:endParaRPr lang="de-D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dirty="0" smtClean="0">
                          <a:latin typeface="Calibri"/>
                          <a:ea typeface="Calibri"/>
                          <a:cs typeface="Times New Roman"/>
                        </a:rPr>
                        <a:t>18,762 €</a:t>
                      </a:r>
                      <a:endParaRPr lang="de-D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dirty="0" smtClean="0">
                          <a:latin typeface="Calibri"/>
                          <a:ea typeface="Calibri"/>
                          <a:cs typeface="Times New Roman"/>
                        </a:rPr>
                        <a:t>94,1</a:t>
                      </a:r>
                      <a:endParaRPr lang="de-D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Саксонія</a:t>
                      </a:r>
                      <a:endParaRPr lang="de-DE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17,227 €</a:t>
                      </a:r>
                      <a:endParaRPr lang="de-DE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86,4</a:t>
                      </a:r>
                      <a:endParaRPr lang="de-DE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Саксонія - </a:t>
                      </a:r>
                      <a:r>
                        <a:rPr lang="uk-UA" sz="1200" b="1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Ангальт</a:t>
                      </a:r>
                      <a:endParaRPr lang="de-DE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16,661 €</a:t>
                      </a:r>
                      <a:endParaRPr lang="de-DE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83,3</a:t>
                      </a:r>
                      <a:endParaRPr lang="de-DE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b="1" dirty="0" err="1" smtClean="0">
                          <a:latin typeface="Calibri"/>
                          <a:ea typeface="Calibri"/>
                          <a:cs typeface="Times New Roman"/>
                        </a:rPr>
                        <a:t>Сілезія-Гольштейн</a:t>
                      </a:r>
                      <a:endParaRPr lang="de-D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dirty="0" smtClean="0">
                          <a:latin typeface="Calibri"/>
                          <a:ea typeface="Calibri"/>
                          <a:cs typeface="Times New Roman"/>
                        </a:rPr>
                        <a:t>19,931 €</a:t>
                      </a:r>
                      <a:endParaRPr lang="de-D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dirty="0" smtClean="0">
                          <a:latin typeface="Calibri"/>
                          <a:ea typeface="Calibri"/>
                          <a:cs typeface="Times New Roman"/>
                        </a:rPr>
                        <a:t>100,0</a:t>
                      </a:r>
                      <a:endParaRPr lang="de-DE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Тюрінгія</a:t>
                      </a:r>
                      <a:endParaRPr lang="de-DE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16,944 €</a:t>
                      </a:r>
                      <a:endParaRPr lang="de-DE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85,0</a:t>
                      </a:r>
                      <a:endParaRPr lang="de-DE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54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 dirty="0" smtClean="0">
                          <a:latin typeface="Calibri"/>
                          <a:ea typeface="Calibri"/>
                          <a:cs typeface="Times New Roman"/>
                        </a:rPr>
                        <a:t>Німеччина</a:t>
                      </a:r>
                      <a:endParaRPr lang="de-DE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400" b="1" dirty="0" smtClean="0">
                          <a:latin typeface="Calibri"/>
                          <a:ea typeface="Calibri"/>
                          <a:cs typeface="Times New Roman"/>
                        </a:rPr>
                        <a:t>19,933 €</a:t>
                      </a:r>
                      <a:endParaRPr lang="de-DE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400" b="1" dirty="0" smtClean="0">
                          <a:latin typeface="Calibri"/>
                          <a:ea typeface="Calibri"/>
                          <a:cs typeface="Times New Roman"/>
                        </a:rPr>
                        <a:t>100,0</a:t>
                      </a:r>
                      <a:endParaRPr lang="de-DE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Georg Milbradt TUD</a:t>
            </a:r>
            <a:endParaRPr lang="de-DE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FB09-FE61-4201-AE1A-0F59D1B4E734}" type="datetime1">
              <a:rPr lang="de-DE" smtClean="0"/>
              <a:t>01.04.2016</a:t>
            </a:fld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AF696-A24E-4693-9793-BAE723ED9BD9}" type="slidenum">
              <a:rPr lang="de-DE" smtClean="0"/>
              <a:t>15</a:t>
            </a:fld>
            <a:endParaRPr lang="de-DE"/>
          </a:p>
        </p:txBody>
      </p:sp>
      <p:pic>
        <p:nvPicPr>
          <p:cNvPr id="9" name="Inhaltsplatzhalter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700" y="49997"/>
            <a:ext cx="1714583" cy="110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51762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0648" y="351058"/>
            <a:ext cx="8394700" cy="1325563"/>
          </a:xfrm>
        </p:spPr>
        <p:txBody>
          <a:bodyPr/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</a:rPr>
              <a:t>Розподіл – </a:t>
            </a:r>
            <a:br>
              <a:rPr lang="uk-UA" sz="3200" b="1" dirty="0" smtClean="0">
                <a:solidFill>
                  <a:srgbClr val="FF0000"/>
                </a:solidFill>
              </a:rPr>
            </a:br>
            <a:r>
              <a:rPr lang="uk-UA" sz="3200" b="1" dirty="0" smtClean="0">
                <a:solidFill>
                  <a:srgbClr val="FF0000"/>
                </a:solidFill>
              </a:rPr>
              <a:t>Східна і Західна Німеччина</a:t>
            </a:r>
            <a:endParaRPr lang="de-DE" sz="3200" b="1" dirty="0">
              <a:solidFill>
                <a:srgbClr val="FF0000"/>
              </a:solidFill>
            </a:endParaRPr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3700" y="1484532"/>
            <a:ext cx="8293099" cy="4660900"/>
          </a:xfrm>
          <a:prstGeom prst="rect">
            <a:avLst/>
          </a:prstGeom>
        </p:spPr>
      </p:pic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Georg Milbradt TUD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B719B-017B-4FA6-A8FD-85BB4B816D0E}" type="datetime1">
              <a:rPr lang="de-DE" smtClean="0"/>
              <a:t>01.04.2016</a:t>
            </a:fld>
            <a:endParaRPr lang="de-DE"/>
          </a:p>
        </p:txBody>
      </p:sp>
      <p:pic>
        <p:nvPicPr>
          <p:cNvPr id="8" name="Inhaltsplatzhalter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700" y="49997"/>
            <a:ext cx="1714583" cy="110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 bwMode="auto">
          <a:xfrm>
            <a:off x="815926" y="1631851"/>
            <a:ext cx="2574388" cy="42203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Коефіцієнт 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Ґіні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5104230" y="1570889"/>
            <a:ext cx="2574388" cy="63773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Доход домогосподарств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dirty="0">
              <a:solidFill>
                <a:schemeClr val="tx1"/>
              </a:solidFill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євро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123991" y="4879142"/>
            <a:ext cx="2574388" cy="21101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Західна Німеччина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4694841" y="4862730"/>
            <a:ext cx="2574388" cy="21101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Східна Німеччина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23991" y="5101873"/>
            <a:ext cx="1717683" cy="39859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Доходи за ринковим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100" dirty="0" smtClean="0">
                <a:solidFill>
                  <a:schemeClr val="tx1"/>
                </a:solidFill>
              </a:rPr>
              <a:t>еквівалентом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4891788" y="5080769"/>
            <a:ext cx="1717683" cy="39859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Доходи за ринковим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100" dirty="0" smtClean="0">
                <a:solidFill>
                  <a:schemeClr val="tx1"/>
                </a:solidFill>
              </a:rPr>
              <a:t>еквівалентом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3075635" y="5057314"/>
            <a:ext cx="1496365" cy="39859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Нетто-доходи </a:t>
            </a:r>
            <a:br>
              <a:rPr kumimoji="0" lang="uk-U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uk-U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домогосподарств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6787161" y="5092473"/>
            <a:ext cx="1625319" cy="39859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Нетто-доходи </a:t>
            </a:r>
            <a:br>
              <a:rPr kumimoji="0" lang="uk-U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uk-U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домогосподарств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433398" y="5537980"/>
            <a:ext cx="8246368" cy="56739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1 – еквівалент, зважений</a:t>
            </a:r>
            <a:r>
              <a:rPr kumimoji="0" lang="uk-UA" sz="10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 з новою (модифікованою) шкалою ОСЕР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899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6452" y="418898"/>
            <a:ext cx="8612996" cy="999439"/>
          </a:xfrm>
        </p:spPr>
        <p:txBody>
          <a:bodyPr/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</a:rPr>
              <a:t>Міжнародний розподіл</a:t>
            </a:r>
            <a:br>
              <a:rPr lang="uk-UA" sz="3200" b="1" dirty="0" smtClean="0">
                <a:solidFill>
                  <a:srgbClr val="FF0000"/>
                </a:solidFill>
              </a:rPr>
            </a:br>
            <a:r>
              <a:rPr lang="uk-UA" sz="3200" b="1" dirty="0" smtClean="0">
                <a:solidFill>
                  <a:srgbClr val="FF0000"/>
                </a:solidFill>
              </a:rPr>
              <a:t>доходів</a:t>
            </a:r>
            <a:endParaRPr lang="de-DE" sz="3200" b="1" dirty="0">
              <a:solidFill>
                <a:srgbClr val="FF0000"/>
              </a:solidFill>
            </a:endParaRPr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900" y="1470064"/>
            <a:ext cx="8612997" cy="4689436"/>
          </a:xfrm>
          <a:prstGeom prst="rect">
            <a:avLst/>
          </a:prstGeom>
        </p:spPr>
      </p:pic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Georg Milbradt TUD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9A2F-F4FE-40D6-8E8E-B06619EC7BB8}" type="datetime1">
              <a:rPr lang="de-DE" smtClean="0"/>
              <a:t>01.04.2016</a:t>
            </a:fld>
            <a:endParaRPr lang="de-DE"/>
          </a:p>
        </p:txBody>
      </p:sp>
      <p:pic>
        <p:nvPicPr>
          <p:cNvPr id="8" name="Inhaltsplatzhalter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700" y="49997"/>
            <a:ext cx="1714583" cy="110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 bwMode="auto">
          <a:xfrm>
            <a:off x="997383" y="4499313"/>
            <a:ext cx="1548870" cy="46658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Статок домогосподарств</a:t>
            </a:r>
            <a:r>
              <a:rPr kumimoji="0" lang="uk-UA" sz="11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</a:t>
            </a:r>
            <a:endParaRPr kumimoji="0" lang="ru-RU" sz="1100" b="1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53500" y="4499313"/>
            <a:ext cx="3619164" cy="46658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Доходи домогосподарств після</a:t>
            </a:r>
            <a:r>
              <a:rPr kumimoji="0" lang="uk-UA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сплачення податків і трансферу</a:t>
            </a:r>
            <a:r>
              <a:rPr kumimoji="0" lang="uk-UA" sz="11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</a:t>
            </a:r>
            <a:endParaRPr kumimoji="0" lang="ru-RU" sz="1100" b="1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308904" y="5050300"/>
            <a:ext cx="8736623" cy="122389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1 – </a:t>
            </a:r>
            <a:r>
              <a:rPr kumimoji="0" lang="uk-UA" sz="11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АТ-Австрія</a:t>
            </a:r>
            <a:r>
              <a:rPr kumimoji="0" lang="uk-UA" sz="11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,</a:t>
            </a:r>
            <a:r>
              <a:rPr kumimoji="0" lang="uk-UA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 </a:t>
            </a:r>
            <a:r>
              <a:rPr kumimoji="0" lang="de-DE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AU</a:t>
            </a:r>
            <a:r>
              <a:rPr kumimoji="0" lang="uk-UA" sz="1100" b="1" i="0" u="none" strike="noStrike" cap="none" normalizeH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-Австралія</a:t>
            </a:r>
            <a:r>
              <a:rPr kumimoji="0" lang="uk-UA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, </a:t>
            </a:r>
            <a:r>
              <a:rPr kumimoji="0" lang="uk-UA" sz="1100" b="1" i="0" u="none" strike="noStrike" cap="none" normalizeH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ВЕ-Бельгія</a:t>
            </a:r>
            <a:r>
              <a:rPr kumimoji="0" lang="uk-UA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, </a:t>
            </a:r>
            <a:r>
              <a:rPr kumimoji="0" lang="uk-UA" sz="1100" b="1" i="0" u="none" strike="noStrike" cap="none" normalizeH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СА-Канада</a:t>
            </a:r>
            <a:r>
              <a:rPr kumimoji="0" lang="uk-UA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, </a:t>
            </a:r>
            <a:r>
              <a:rPr kumimoji="0" lang="uk-UA" sz="1100" b="1" i="0" u="none" strike="noStrike" cap="none" normalizeH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СН-Швейцарія</a:t>
            </a:r>
            <a:r>
              <a:rPr kumimoji="0" lang="uk-UA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, С</a:t>
            </a:r>
            <a:r>
              <a:rPr kumimoji="0" lang="de-DE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Z</a:t>
            </a:r>
            <a:r>
              <a:rPr kumimoji="0" lang="uk-UA" sz="1100" b="1" i="0" u="none" strike="noStrike" cap="none" normalizeH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-Чеська</a:t>
            </a:r>
            <a:r>
              <a:rPr kumimoji="0" lang="uk-UA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 Республіка, </a:t>
            </a:r>
            <a:r>
              <a:rPr kumimoji="0" lang="de-DE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DE</a:t>
            </a:r>
            <a:r>
              <a:rPr kumimoji="0" lang="uk-UA" sz="1100" b="1" i="0" u="none" strike="noStrike" cap="none" normalizeH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-Німеччина</a:t>
            </a:r>
            <a:r>
              <a:rPr kumimoji="0" lang="uk-UA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, </a:t>
            </a:r>
            <a:r>
              <a:rPr kumimoji="0" lang="de-DE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DK </a:t>
            </a:r>
            <a:r>
              <a:rPr kumimoji="0" lang="uk-UA" sz="1100" b="1" i="0" u="none" strike="noStrike" cap="none" normalizeH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–Данія</a:t>
            </a:r>
            <a:r>
              <a:rPr kumimoji="0" lang="uk-UA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, </a:t>
            </a:r>
            <a:r>
              <a:rPr kumimoji="0" lang="de-DE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ES</a:t>
            </a:r>
            <a:r>
              <a:rPr kumimoji="0" lang="uk-UA" sz="1100" b="1" i="0" u="none" strike="noStrike" cap="none" normalizeH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-Іспанія</a:t>
            </a:r>
            <a:r>
              <a:rPr kumimoji="0" lang="uk-UA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,</a:t>
            </a:r>
            <a:r>
              <a:rPr kumimoji="0" lang="de-DE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 FI</a:t>
            </a:r>
            <a:r>
              <a:rPr kumimoji="0" lang="uk-UA" sz="1100" b="1" i="0" u="none" strike="noStrike" cap="none" normalizeH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-Фнляндія</a:t>
            </a:r>
            <a:r>
              <a:rPr kumimoji="0" lang="uk-UA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,</a:t>
            </a:r>
            <a:r>
              <a:rPr kumimoji="0" lang="de-DE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 FR</a:t>
            </a:r>
            <a:r>
              <a:rPr kumimoji="0" lang="uk-UA" sz="1100" b="1" i="0" u="none" strike="noStrike" cap="none" normalizeH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-Франція</a:t>
            </a:r>
            <a:r>
              <a:rPr kumimoji="0" lang="uk-UA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,</a:t>
            </a:r>
            <a:r>
              <a:rPr kumimoji="0" lang="de-DE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 GR</a:t>
            </a:r>
            <a:r>
              <a:rPr kumimoji="0" lang="uk-UA" sz="1100" b="1" i="0" u="none" strike="noStrike" cap="none" normalizeH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-Греція</a:t>
            </a:r>
            <a:r>
              <a:rPr kumimoji="0" lang="uk-UA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,</a:t>
            </a:r>
            <a:r>
              <a:rPr kumimoji="0" lang="de-DE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 IE</a:t>
            </a:r>
            <a:r>
              <a:rPr kumimoji="0" lang="uk-UA" sz="1100" b="1" i="0" u="none" strike="noStrike" cap="none" normalizeH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-Ірландія</a:t>
            </a:r>
            <a:r>
              <a:rPr kumimoji="0" lang="uk-UA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,</a:t>
            </a:r>
            <a:r>
              <a:rPr kumimoji="0" lang="de-DE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 IT</a:t>
            </a:r>
            <a:r>
              <a:rPr kumimoji="0" lang="uk-UA" sz="1100" b="1" i="0" u="none" strike="noStrike" cap="none" normalizeH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-Італія</a:t>
            </a:r>
            <a:r>
              <a:rPr kumimoji="0" lang="uk-UA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,</a:t>
            </a:r>
            <a:r>
              <a:rPr kumimoji="0" lang="de-DE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 JP</a:t>
            </a:r>
            <a:r>
              <a:rPr kumimoji="0" lang="uk-UA" sz="1100" b="1" i="0" u="none" strike="noStrike" cap="none" normalizeH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-Японія</a:t>
            </a:r>
            <a:r>
              <a:rPr kumimoji="0" lang="uk-UA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,</a:t>
            </a:r>
            <a:r>
              <a:rPr kumimoji="0" lang="de-DE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 KR</a:t>
            </a:r>
            <a:r>
              <a:rPr kumimoji="0" lang="uk-UA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- Корейська Республіка, </a:t>
            </a:r>
            <a:r>
              <a:rPr kumimoji="0" lang="de-DE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 NL</a:t>
            </a:r>
            <a:r>
              <a:rPr kumimoji="0" lang="uk-UA" sz="1100" b="1" i="0" u="none" strike="noStrike" cap="none" normalizeH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-Нідерланди</a:t>
            </a:r>
            <a:r>
              <a:rPr kumimoji="0" lang="uk-UA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, </a:t>
            </a:r>
            <a:r>
              <a:rPr kumimoji="0" lang="de-DE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 NO</a:t>
            </a:r>
            <a:r>
              <a:rPr kumimoji="0" lang="uk-UA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- Норвегія,</a:t>
            </a:r>
            <a:r>
              <a:rPr kumimoji="0" lang="de-DE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 PL</a:t>
            </a:r>
            <a:r>
              <a:rPr kumimoji="0" lang="uk-UA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 – Польща, </a:t>
            </a:r>
            <a:r>
              <a:rPr kumimoji="0" lang="de-DE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 PT</a:t>
            </a:r>
            <a:r>
              <a:rPr kumimoji="0" lang="uk-UA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- Португалія,</a:t>
            </a:r>
            <a:r>
              <a:rPr kumimoji="0" lang="de-DE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 SE</a:t>
            </a:r>
            <a:r>
              <a:rPr kumimoji="0" lang="uk-UA" sz="1100" b="1" i="0" u="none" strike="noStrike" cap="none" normalizeH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-Швеція</a:t>
            </a:r>
            <a:r>
              <a:rPr kumimoji="0" lang="uk-UA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,</a:t>
            </a:r>
            <a:r>
              <a:rPr kumimoji="0" lang="de-DE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 </a:t>
            </a:r>
            <a:r>
              <a:rPr kumimoji="0" lang="de-DE" sz="1100" b="1" i="0" u="none" strike="noStrike" cap="none" normalizeH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Sl</a:t>
            </a:r>
            <a:r>
              <a:rPr kumimoji="0" lang="uk-UA" sz="1100" b="1" i="0" u="none" strike="noStrike" cap="none" normalizeH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-Словенія</a:t>
            </a:r>
            <a:r>
              <a:rPr kumimoji="0" lang="uk-UA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,</a:t>
            </a:r>
            <a:r>
              <a:rPr kumimoji="0" lang="de-DE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 SK</a:t>
            </a:r>
            <a:r>
              <a:rPr kumimoji="0" lang="uk-UA" sz="1100" b="1" i="0" u="none" strike="noStrike" cap="none" normalizeH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-Словаччина</a:t>
            </a:r>
            <a:r>
              <a:rPr kumimoji="0" lang="uk-UA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,</a:t>
            </a:r>
            <a:r>
              <a:rPr kumimoji="0" lang="de-DE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 UK</a:t>
            </a:r>
            <a:r>
              <a:rPr kumimoji="0" lang="uk-UA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- Об'єднане Королівство, </a:t>
            </a:r>
            <a:r>
              <a:rPr kumimoji="0" lang="de-DE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 US</a:t>
            </a:r>
            <a:r>
              <a:rPr kumimoji="0" lang="uk-UA" sz="11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- США .  2 – Оцінка нетто-статку на душу населення домогосподарство на 2104 р. 3 – Дані головним чином на початок поточного десятиліття 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Джерело:</a:t>
            </a:r>
            <a:r>
              <a:rPr kumimoji="0" lang="uk-UA" sz="10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 </a:t>
            </a:r>
            <a:r>
              <a:rPr kumimoji="0" lang="de-DE" sz="10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Global </a:t>
            </a:r>
            <a:r>
              <a:rPr kumimoji="0" lang="de-DE" sz="1000" b="1" i="0" u="none" strike="noStrike" cap="none" normalizeH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Wealth</a:t>
            </a:r>
            <a:r>
              <a:rPr kumimoji="0" lang="de-DE" sz="10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 </a:t>
            </a:r>
            <a:r>
              <a:rPr kumimoji="0" lang="de-DE" sz="1000" b="1" i="0" u="none" strike="noStrike" cap="none" normalizeH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Databook</a:t>
            </a:r>
            <a:r>
              <a:rPr kumimoji="0" lang="de-DE" sz="10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 2014, </a:t>
            </a:r>
            <a:r>
              <a:rPr kumimoji="0" lang="uk-UA" sz="10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</a:rPr>
              <a:t>ОСЕР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0287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ußzeilenplatzhalter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Georg Milbradt TUD</a:t>
            </a:r>
          </a:p>
        </p:txBody>
      </p:sp>
      <p:pic>
        <p:nvPicPr>
          <p:cNvPr id="23556" name="Grafik 3" descr="Vermögensverteilung im Eurorau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9586" y="1203522"/>
            <a:ext cx="7759089" cy="5171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Rectangle 66"/>
          <p:cNvSpPr>
            <a:spLocks noChangeArrowheads="1"/>
          </p:cNvSpPr>
          <p:nvPr/>
        </p:nvSpPr>
        <p:spPr bwMode="auto">
          <a:xfrm>
            <a:off x="379242" y="169014"/>
            <a:ext cx="842486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2813"/>
            <a:r>
              <a:rPr lang="uk-UA" sz="3600" b="1" dirty="0" smtClean="0">
                <a:solidFill>
                  <a:srgbClr val="FF0000"/>
                </a:solidFill>
                <a:latin typeface="Tahoma" pitchFamily="34" charset="0"/>
              </a:rPr>
              <a:t>Розподіл статків </a:t>
            </a:r>
          </a:p>
          <a:p>
            <a:pPr algn="ctr" defTabSz="912813"/>
            <a:r>
              <a:rPr lang="uk-UA" sz="3600" b="1" dirty="0" smtClean="0">
                <a:solidFill>
                  <a:srgbClr val="FF0000"/>
                </a:solidFill>
                <a:latin typeface="Tahoma" pitchFamily="34" charset="0"/>
              </a:rPr>
              <a:t>у євро-просторі</a:t>
            </a:r>
            <a:endParaRPr lang="de-DE" sz="3600" b="1" dirty="0">
              <a:solidFill>
                <a:srgbClr val="FF0000"/>
              </a:solidFill>
            </a:endParaRP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1846-950A-4198-806D-BB8248530490}" type="datetime1">
              <a:rPr lang="de-DE" smtClean="0"/>
              <a:t>01.04.2016</a:t>
            </a:fld>
            <a:endParaRPr lang="de-DE"/>
          </a:p>
        </p:txBody>
      </p:sp>
      <p:pic>
        <p:nvPicPr>
          <p:cNvPr id="7" name="Inhaltsplatzhalter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700" y="49997"/>
            <a:ext cx="1714583" cy="110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 bwMode="auto">
          <a:xfrm>
            <a:off x="599586" y="1273861"/>
            <a:ext cx="4164037" cy="66433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400" dirty="0" smtClean="0">
                <a:solidFill>
                  <a:schemeClr val="tx1"/>
                </a:solidFill>
              </a:rPr>
              <a:t>Розподіл статків у євро-просторі</a:t>
            </a:r>
            <a:endParaRPr lang="uk-UA" sz="1000" dirty="0" smtClean="0">
              <a:solidFill>
                <a:schemeClr val="tx1"/>
              </a:solidFill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Статки у середньому і медіана</a:t>
            </a:r>
            <a:endParaRPr kumimoji="0" lang="uk-UA" sz="1200" b="1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05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у тис. євро на домогосподарство</a:t>
            </a:r>
            <a:endParaRPr kumimoji="0" lang="ru-RU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5486400" y="1355962"/>
            <a:ext cx="2982351" cy="58538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Частка власників    Річний доход брутто</a:t>
            </a:r>
            <a:br>
              <a:rPr kumimoji="0" lang="uk-U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uk-U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домів</a:t>
            </a:r>
            <a:br>
              <a:rPr kumimoji="0" lang="uk-U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charset="0"/>
              </a:rPr>
              <a:t>у</a:t>
            </a:r>
            <a:r>
              <a:rPr kumimoji="0" lang="uk-UA" sz="1000" b="1" i="0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charset="0"/>
              </a:rPr>
              <a:t> % </a:t>
            </a:r>
            <a:r>
              <a:rPr kumimoji="0" lang="uk-UA" sz="1000" b="1" i="0" u="none" strike="noStrike" cap="none" normalizeH="0" dirty="0" err="1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charset="0"/>
              </a:rPr>
              <a:t>домогоспод</a:t>
            </a:r>
            <a:r>
              <a:rPr kumimoji="0" lang="uk-UA" sz="1000" b="1" i="0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charset="0"/>
              </a:rPr>
              <a:t>.         Медіана      Середній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3656171" y="4726746"/>
            <a:ext cx="1871004" cy="119575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200" dirty="0" smtClean="0">
                <a:solidFill>
                  <a:schemeClr val="tx1"/>
                </a:solidFill>
              </a:rPr>
              <a:t>У середньому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200" dirty="0" smtClean="0">
                <a:solidFill>
                  <a:schemeClr val="tx1"/>
                </a:solidFill>
              </a:rPr>
              <a:t>Медіана </a:t>
            </a:r>
            <a:r>
              <a:rPr lang="uk-UA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(половина всіх показників у країні вища, інша половина нижча)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9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charset="0"/>
              </a:rPr>
              <a:t>Чим</a:t>
            </a:r>
            <a:r>
              <a:rPr kumimoji="0" lang="uk-UA" sz="900" b="0" i="1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charset="0"/>
              </a:rPr>
              <a:t> вище середні статки за медіану, тим вище, як правило, статки багатих </a:t>
            </a:r>
            <a:endParaRPr kumimoji="0" lang="ru-RU" sz="1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239176" y="1963184"/>
            <a:ext cx="1477082" cy="40859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charset="0"/>
              </a:rPr>
              <a:t>Люксембург (2010)</a:t>
            </a:r>
          </a:p>
          <a:p>
            <a:pPr marL="0" marR="0" indent="0" algn="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Кіпр (2010)</a:t>
            </a:r>
          </a:p>
          <a:p>
            <a:pPr marL="0" marR="0" indent="0" algn="r" defTabSz="914400" rtl="0" eaLnBrk="0" fontAlgn="base" latinLnBrk="0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charset="0"/>
              </a:rPr>
              <a:t>Мальта (2010)</a:t>
            </a:r>
            <a:b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charset="0"/>
              </a:rPr>
            </a:br>
            <a:r>
              <a:rPr lang="uk-UA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Бельгія (2010)</a:t>
            </a:r>
          </a:p>
          <a:p>
            <a:pPr marL="0" marR="0" indent="0" algn="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charset="0"/>
              </a:rPr>
              <a:t>Іспанія</a:t>
            </a:r>
            <a:r>
              <a:rPr kumimoji="0" lang="uk-UA" sz="1000" b="1" i="0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charset="0"/>
              </a:rPr>
              <a:t> (2008)</a:t>
            </a:r>
          </a:p>
          <a:p>
            <a:pPr marL="0" marR="0" indent="0" algn="r" defTabSz="914400" rtl="0" eaLnBrk="0" fontAlgn="base" latinLnBrk="0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000" baseline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Італія</a:t>
            </a:r>
            <a:r>
              <a:rPr lang="uk-UA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(2010)</a:t>
            </a:r>
          </a:p>
          <a:p>
            <a:pPr marL="0" marR="0" indent="0" algn="r" defTabSz="914400" rtl="0" eaLnBrk="0" fontAlgn="base" latinLnBrk="0" hangingPunct="0">
              <a:lnSpc>
                <a:spcPct val="1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charset="0"/>
              </a:rPr>
              <a:t>Франція</a:t>
            </a:r>
            <a:r>
              <a:rPr kumimoji="0" lang="uk-UA" sz="1000" b="1" i="0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charset="0"/>
              </a:rPr>
              <a:t> (2010)</a:t>
            </a:r>
          </a:p>
          <a:p>
            <a:pPr marL="0" marR="0" indent="0" algn="r" defTabSz="914400" rtl="0" eaLnBrk="0" fontAlgn="base" latinLnBrk="0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000" baseline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Нідерланди</a:t>
            </a:r>
            <a:r>
              <a:rPr lang="uk-UA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(2009)</a:t>
            </a:r>
          </a:p>
          <a:p>
            <a:pPr marL="0" marR="0" indent="0" algn="r" defTabSz="914400" rtl="0" eaLnBrk="0" fontAlgn="base" latinLnBrk="0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charset="0"/>
              </a:rPr>
              <a:t>Греція</a:t>
            </a:r>
            <a:r>
              <a:rPr kumimoji="0" lang="uk-UA" sz="1000" b="1" i="0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charset="0"/>
              </a:rPr>
              <a:t> (2009)</a:t>
            </a:r>
          </a:p>
          <a:p>
            <a:pPr marL="0" marR="0" indent="0" algn="r" defTabSz="914400" rtl="0" eaLnBrk="0" fontAlgn="base" latinLnBrk="0" hangingPunct="0">
              <a:lnSpc>
                <a:spcPct val="1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000" baseline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Словенія (2010)</a:t>
            </a:r>
          </a:p>
          <a:p>
            <a:pPr marL="0" marR="0" indent="0" algn="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1" i="0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charset="0"/>
              </a:rPr>
              <a:t>Фінляндія (2009)</a:t>
            </a:r>
          </a:p>
          <a:p>
            <a:pPr marL="0" marR="0" indent="0" algn="r" defTabSz="914400" rtl="0" eaLnBrk="0" fontAlgn="base" latinLnBrk="0" hangingPunct="0">
              <a:lnSpc>
                <a:spcPct val="1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000" baseline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Австрія</a:t>
            </a:r>
            <a:r>
              <a:rPr lang="uk-UA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(2010)</a:t>
            </a:r>
          </a:p>
          <a:p>
            <a:pPr marL="0" marR="0" indent="0" algn="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charset="0"/>
              </a:rPr>
              <a:t>Португалія</a:t>
            </a:r>
            <a:r>
              <a:rPr kumimoji="0" lang="uk-UA" sz="1000" b="1" i="0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charset="0"/>
              </a:rPr>
              <a:t> (2010)</a:t>
            </a:r>
          </a:p>
          <a:p>
            <a:pPr marL="0" marR="0" indent="0" algn="r" defTabSz="914400" rtl="0" eaLnBrk="0" fontAlgn="base" latinLnBrk="0" hangingPunct="0">
              <a:lnSpc>
                <a:spcPct val="1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000" baseline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Словаччина</a:t>
            </a:r>
            <a:r>
              <a:rPr lang="uk-UA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(2010)</a:t>
            </a:r>
          </a:p>
          <a:p>
            <a:pPr marL="0" marR="0" indent="0" algn="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000" dirty="0" smtClean="0">
                <a:solidFill>
                  <a:schemeClr val="tx1"/>
                </a:solidFill>
              </a:rPr>
              <a:t>Німеччина (2010)</a:t>
            </a: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000" dirty="0" smtClean="0">
              <a:solidFill>
                <a:schemeClr val="tx1"/>
              </a:solidFill>
            </a:endParaRP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000" dirty="0" smtClean="0">
                <a:solidFill>
                  <a:schemeClr val="tx1"/>
                </a:solidFill>
              </a:rPr>
              <a:t>Євро-простір</a:t>
            </a:r>
            <a:endParaRPr kumimoji="0" lang="uk-UA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5738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4338" y="774787"/>
            <a:ext cx="7776000" cy="1082147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>
                <a:solidFill>
                  <a:srgbClr val="FF0000"/>
                </a:solidFill>
              </a:rPr>
              <a:t>Стабілізація коливань кон'юнктури  </a:t>
            </a:r>
            <a:endParaRPr lang="de-DE" sz="3600" b="1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81897"/>
            <a:ext cx="7886700" cy="4530726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Повна зайнятість і стабільність рівня цін встановлюються не автоматично (циклічний рух економічної діяльності – кон'юнктура)</a:t>
            </a:r>
            <a:endParaRPr lang="de-DE" b="1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Керування попитом за допомогою державних видатків (товари та послуги, трансфери) і податків,  дискреційні заходи, </a:t>
            </a:r>
            <a:r>
              <a:rPr lang="uk-UA" b="1" dirty="0" smtClean="0">
                <a:solidFill>
                  <a:srgbClr val="FF0000"/>
                </a:solidFill>
              </a:rPr>
              <a:t>автоматична стабілізація (податкова система/ страхування проти безробіття)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uk-UA" b="1" dirty="0" smtClean="0">
                <a:solidFill>
                  <a:schemeClr val="tx1"/>
                </a:solidFill>
              </a:rPr>
              <a:t>Грошова політика, </a:t>
            </a:r>
            <a:r>
              <a:rPr lang="uk-UA" b="1" dirty="0" err="1" smtClean="0">
                <a:solidFill>
                  <a:schemeClr val="tx1"/>
                </a:solidFill>
              </a:rPr>
              <a:t>політика</a:t>
            </a:r>
            <a:r>
              <a:rPr lang="uk-UA" b="1" dirty="0" smtClean="0">
                <a:solidFill>
                  <a:schemeClr val="tx1"/>
                </a:solidFill>
              </a:rPr>
              <a:t> обмінного курсу, роль емісійного банку, роль приватних банків</a:t>
            </a:r>
            <a:endParaRPr lang="de-DE" b="1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rgbClr val="FF0000"/>
                </a:solidFill>
              </a:rPr>
              <a:t>Важливе регулювання банківського сектору</a:t>
            </a:r>
            <a:r>
              <a:rPr lang="de-DE" b="1" dirty="0" smtClean="0"/>
              <a:t>, </a:t>
            </a:r>
            <a:r>
              <a:rPr lang="uk-UA" b="1" dirty="0" smtClean="0">
                <a:solidFill>
                  <a:schemeClr val="tx1"/>
                </a:solidFill>
              </a:rPr>
              <a:t>фінансовий сектор – це не ринок товарів або послуг, кредитний пузир, власний капітал!!!!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Georg Milbradt TUD</a:t>
            </a:r>
            <a:endParaRPr 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78442-C52E-43F0-902B-63D63A68B6D5}" type="datetime1">
              <a:rPr lang="de-DE" smtClean="0"/>
              <a:t>01.04.2016</a:t>
            </a:fld>
            <a:endParaRPr lang="de-DE"/>
          </a:p>
        </p:txBody>
      </p:sp>
      <p:pic>
        <p:nvPicPr>
          <p:cNvPr id="8" name="Inhaltsplatzhalter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699" y="289148"/>
            <a:ext cx="1714583" cy="110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654159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24" y="100477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smtClean="0">
                <a:solidFill>
                  <a:srgbClr val="FF0000"/>
                </a:solidFill>
              </a:rPr>
              <a:t>Принципи впорядкування соціальної ринкової економіки</a:t>
            </a:r>
            <a:endParaRPr lang="de-DE" sz="3600" b="1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76875" y="2166741"/>
            <a:ext cx="4040188" cy="900014"/>
          </a:xfrm>
        </p:spPr>
        <p:txBody>
          <a:bodyPr>
            <a:noAutofit/>
          </a:bodyPr>
          <a:lstStyle/>
          <a:p>
            <a:r>
              <a:rPr lang="uk-UA" sz="2200" dirty="0">
                <a:solidFill>
                  <a:schemeClr val="tx1"/>
                </a:solidFill>
              </a:rPr>
              <a:t>К</a:t>
            </a:r>
            <a:r>
              <a:rPr lang="uk-UA" sz="2200" dirty="0" smtClean="0">
                <a:solidFill>
                  <a:schemeClr val="tx1"/>
                </a:solidFill>
              </a:rPr>
              <a:t>онститутивний</a:t>
            </a:r>
            <a:r>
              <a:rPr lang="de-DE" sz="2200" dirty="0" smtClean="0">
                <a:solidFill>
                  <a:schemeClr val="tx1"/>
                </a:solidFill>
              </a:rPr>
              <a:t> </a:t>
            </a:r>
            <a:endParaRPr lang="uk-UA" sz="2200" dirty="0" smtClean="0">
              <a:solidFill>
                <a:schemeClr val="tx1"/>
              </a:solidFill>
            </a:endParaRPr>
          </a:p>
          <a:p>
            <a:r>
              <a:rPr lang="de-DE" sz="2200" dirty="0" smtClean="0">
                <a:solidFill>
                  <a:schemeClr val="tx1"/>
                </a:solidFill>
              </a:rPr>
              <a:t>(</a:t>
            </a:r>
            <a:r>
              <a:rPr lang="uk-UA" sz="2200" dirty="0" smtClean="0">
                <a:solidFill>
                  <a:schemeClr val="tx1"/>
                </a:solidFill>
              </a:rPr>
              <a:t>створення</a:t>
            </a:r>
            <a:r>
              <a:rPr lang="de-DE" sz="2200" dirty="0" smtClean="0">
                <a:solidFill>
                  <a:schemeClr val="tx1"/>
                </a:solidFill>
              </a:rPr>
              <a:t>)</a:t>
            </a:r>
            <a:endParaRPr lang="de-DE" sz="2200" dirty="0">
              <a:solidFill>
                <a:schemeClr val="tx1"/>
              </a:solidFill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66700" y="3334353"/>
            <a:ext cx="4306489" cy="2658484"/>
          </a:xfrm>
        </p:spPr>
        <p:txBody>
          <a:bodyPr/>
          <a:lstStyle/>
          <a:p>
            <a:r>
              <a:rPr lang="uk-UA" b="1" dirty="0" smtClean="0">
                <a:solidFill>
                  <a:schemeClr val="tx1"/>
                </a:solidFill>
              </a:rPr>
              <a:t>Права на приватну власність і розпорядження </a:t>
            </a:r>
          </a:p>
          <a:p>
            <a:r>
              <a:rPr lang="uk-UA" b="1" dirty="0" smtClean="0">
                <a:solidFill>
                  <a:schemeClr val="tx1"/>
                </a:solidFill>
              </a:rPr>
              <a:t>Грошова стабільність</a:t>
            </a:r>
            <a:endParaRPr lang="de-DE" b="1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Свобода складання договорів і свобода ремества</a:t>
            </a:r>
            <a:endParaRPr lang="de-DE" b="1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Автономія та відповідальність</a:t>
            </a:r>
            <a:r>
              <a:rPr lang="de-DE" b="1" dirty="0" smtClean="0">
                <a:solidFill>
                  <a:schemeClr val="tx1"/>
                </a:solidFill>
              </a:rPr>
              <a:t>!</a:t>
            </a:r>
          </a:p>
          <a:p>
            <a:r>
              <a:rPr lang="uk-UA" b="1" dirty="0" smtClean="0">
                <a:solidFill>
                  <a:schemeClr val="tx1"/>
                </a:solidFill>
              </a:rPr>
              <a:t>Сталість економічної політики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99991" y="2013951"/>
            <a:ext cx="4041775" cy="576064"/>
          </a:xfrm>
        </p:spPr>
        <p:txBody>
          <a:bodyPr>
            <a:normAutofit fontScale="77500" lnSpcReduction="20000"/>
          </a:bodyPr>
          <a:lstStyle/>
          <a:p>
            <a:r>
              <a:rPr lang="uk-UA" sz="2800" dirty="0" smtClean="0">
                <a:solidFill>
                  <a:schemeClr val="tx1"/>
                </a:solidFill>
              </a:rPr>
              <a:t>Регулюючий (збереження)</a:t>
            </a:r>
            <a:endParaRPr lang="de-DE" sz="2800" dirty="0">
              <a:solidFill>
                <a:schemeClr val="tx1"/>
              </a:solidFill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4008" y="2705897"/>
            <a:ext cx="4041775" cy="3891852"/>
          </a:xfrm>
        </p:spPr>
        <p:txBody>
          <a:bodyPr>
            <a:normAutofit lnSpcReduction="10000"/>
          </a:bodyPr>
          <a:lstStyle/>
          <a:p>
            <a:r>
              <a:rPr lang="uk-UA" sz="1600" b="1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Державний контроль над монополіями і конкуренцією </a:t>
            </a:r>
            <a:endParaRPr lang="de-DE" sz="1600" b="1" dirty="0" smtClean="0">
              <a:solidFill>
                <a:schemeClr val="tx1"/>
              </a:solidFill>
              <a:latin typeface="+mj-lt"/>
              <a:cs typeface="Calibri" pitchFamily="34" charset="0"/>
            </a:endParaRPr>
          </a:p>
          <a:p>
            <a:r>
              <a:rPr lang="uk-UA" sz="1600" b="1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Корегування фіаско ринку</a:t>
            </a:r>
            <a:endParaRPr lang="de-DE" sz="1600" b="1" dirty="0" smtClean="0">
              <a:solidFill>
                <a:schemeClr val="tx1"/>
              </a:solidFill>
              <a:latin typeface="+mj-lt"/>
              <a:cs typeface="Calibri" pitchFamily="34" charset="0"/>
            </a:endParaRPr>
          </a:p>
          <a:p>
            <a:r>
              <a:rPr lang="uk-UA" sz="1600" b="1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Державний перерозподіл (але не дозволено руйнувати систему стимулів!)</a:t>
            </a:r>
            <a:endParaRPr lang="de-DE" sz="1600" b="1" dirty="0" smtClean="0">
              <a:solidFill>
                <a:schemeClr val="tx1"/>
              </a:solidFill>
              <a:latin typeface="+mj-lt"/>
              <a:cs typeface="Calibri" pitchFamily="34" charset="0"/>
            </a:endParaRPr>
          </a:p>
          <a:p>
            <a:r>
              <a:rPr lang="uk-UA" sz="1600" b="1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Захист проти ризиків життю (соціальне страхування: медичне, за віком, у випадку безробіття, нове: для опіки)</a:t>
            </a:r>
            <a:endParaRPr lang="de-DE" sz="1600" b="1" dirty="0" smtClean="0">
              <a:solidFill>
                <a:schemeClr val="tx1"/>
              </a:solidFill>
              <a:latin typeface="+mj-lt"/>
              <a:cs typeface="Calibri" pitchFamily="34" charset="0"/>
            </a:endParaRPr>
          </a:p>
          <a:p>
            <a:r>
              <a:rPr lang="uk-UA" sz="1600" b="1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Соціальне мінімальне забезпечення (соціальна допомога)</a:t>
            </a:r>
            <a:endParaRPr lang="de-DE" sz="1600" b="1" dirty="0" smtClean="0">
              <a:solidFill>
                <a:schemeClr val="tx1"/>
              </a:solidFill>
              <a:latin typeface="+mj-lt"/>
              <a:cs typeface="Calibri" pitchFamily="34" charset="0"/>
            </a:endParaRPr>
          </a:p>
          <a:p>
            <a:endParaRPr lang="de-DE" b="1" dirty="0" smtClean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Georg Milbradt TUD</a:t>
            </a:r>
            <a:endParaRPr lang="de-DE"/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2541A-8AD9-46E2-B810-4A4B28136548}" type="datetime1">
              <a:rPr lang="de-DE" smtClean="0"/>
              <a:t>01.04.2016</a:t>
            </a:fld>
            <a:endParaRPr lang="de-DE"/>
          </a:p>
        </p:txBody>
      </p:sp>
      <p:pic>
        <p:nvPicPr>
          <p:cNvPr id="11" name="Inhaltsplatzhalter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700" y="49997"/>
            <a:ext cx="1714583" cy="110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8662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9174"/>
          </a:xfrm>
        </p:spPr>
        <p:txBody>
          <a:bodyPr/>
          <a:lstStyle/>
          <a:p>
            <a:pPr algn="ctr"/>
            <a:r>
              <a:rPr lang="uk-UA" sz="3600" b="1" dirty="0" smtClean="0">
                <a:solidFill>
                  <a:srgbClr val="FF0000"/>
                </a:solidFill>
              </a:rPr>
              <a:t>Яка політика </a:t>
            </a:r>
            <a:br>
              <a:rPr lang="uk-UA" sz="3600" b="1" dirty="0" smtClean="0">
                <a:solidFill>
                  <a:srgbClr val="FF0000"/>
                </a:solidFill>
              </a:rPr>
            </a:br>
            <a:r>
              <a:rPr lang="uk-UA" sz="3600" b="1" dirty="0" smtClean="0">
                <a:solidFill>
                  <a:srgbClr val="FF0000"/>
                </a:solidFill>
              </a:rPr>
              <a:t>зростання</a:t>
            </a:r>
            <a:endParaRPr lang="de-DE" sz="3600" b="1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384300"/>
            <a:ext cx="7886700" cy="4792663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Політика пропозиції</a:t>
            </a:r>
            <a:endParaRPr lang="de-DE" b="1" dirty="0" smtClean="0">
              <a:solidFill>
                <a:schemeClr val="tx1"/>
              </a:solidFill>
            </a:endParaRPr>
          </a:p>
          <a:p>
            <a:pPr lvl="1"/>
            <a:r>
              <a:rPr lang="uk-UA" b="1" dirty="0" smtClean="0">
                <a:solidFill>
                  <a:schemeClr val="tx1"/>
                </a:solidFill>
              </a:rPr>
              <a:t>Підтримка науки і створення ноу-хау,</a:t>
            </a:r>
            <a:r>
              <a:rPr lang="de-DE" b="1" dirty="0" smtClean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uk-UA" b="1" dirty="0" smtClean="0">
                <a:solidFill>
                  <a:schemeClr val="tx1"/>
                </a:solidFill>
              </a:rPr>
              <a:t>Роль вищої і середньої професійної освіти </a:t>
            </a:r>
            <a:endParaRPr lang="de-DE" b="1" dirty="0" smtClean="0">
              <a:solidFill>
                <a:schemeClr val="tx1"/>
              </a:solidFill>
            </a:endParaRPr>
          </a:p>
          <a:p>
            <a:pPr lvl="1"/>
            <a:r>
              <a:rPr lang="uk-UA" b="1" dirty="0" smtClean="0">
                <a:solidFill>
                  <a:schemeClr val="tx1"/>
                </a:solidFill>
              </a:rPr>
              <a:t>Конкурентоспроможність, гнучкість</a:t>
            </a:r>
            <a:endParaRPr lang="de-DE" b="1" dirty="0" smtClean="0">
              <a:solidFill>
                <a:schemeClr val="tx1"/>
              </a:solidFill>
            </a:endParaRPr>
          </a:p>
          <a:p>
            <a:pPr lvl="1"/>
            <a:r>
              <a:rPr lang="uk-UA" b="1" dirty="0" smtClean="0">
                <a:solidFill>
                  <a:schemeClr val="tx1"/>
                </a:solidFill>
              </a:rPr>
              <a:t>Інновація, покращення приватних процесів пошуку або державні процеси пошуку </a:t>
            </a:r>
            <a:endParaRPr lang="de-DE" b="1" dirty="0" smtClean="0">
              <a:solidFill>
                <a:schemeClr val="tx1"/>
              </a:solidFill>
            </a:endParaRPr>
          </a:p>
          <a:p>
            <a:pPr lvl="1"/>
            <a:r>
              <a:rPr lang="uk-UA" b="1" dirty="0" smtClean="0">
                <a:solidFill>
                  <a:schemeClr val="tx1"/>
                </a:solidFill>
              </a:rPr>
              <a:t>Дерегуляція</a:t>
            </a:r>
            <a:r>
              <a:rPr lang="de-DE" b="1" dirty="0" smtClean="0">
                <a:solidFill>
                  <a:schemeClr val="tx1"/>
                </a:solidFill>
              </a:rPr>
              <a:t> – </a:t>
            </a:r>
            <a:r>
              <a:rPr lang="uk-UA" b="1" dirty="0" smtClean="0">
                <a:solidFill>
                  <a:schemeClr val="tx1"/>
                </a:solidFill>
              </a:rPr>
              <a:t>краща регуляція </a:t>
            </a:r>
            <a:endParaRPr lang="de-DE" b="1" dirty="0" smtClean="0">
              <a:solidFill>
                <a:schemeClr val="tx1"/>
              </a:solidFill>
            </a:endParaRPr>
          </a:p>
          <a:p>
            <a:pPr lvl="1"/>
            <a:r>
              <a:rPr lang="uk-UA" b="1" dirty="0" smtClean="0">
                <a:solidFill>
                  <a:schemeClr val="tx1"/>
                </a:solidFill>
              </a:rPr>
              <a:t>Роль державної інфраструктури</a:t>
            </a:r>
            <a:endParaRPr lang="de-DE" b="1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Політика попиту (тенденція до </a:t>
            </a:r>
            <a:r>
              <a:rPr lang="uk-UA" b="1" dirty="0" err="1" smtClean="0">
                <a:solidFill>
                  <a:schemeClr val="tx1"/>
                </a:solidFill>
              </a:rPr>
              <a:t>недозавантаження</a:t>
            </a:r>
            <a:r>
              <a:rPr lang="uk-UA" b="1" dirty="0" smtClean="0">
                <a:solidFill>
                  <a:schemeClr val="tx1"/>
                </a:solidFill>
              </a:rPr>
              <a:t> виробничого потенціалу, структурне або кон'юнктурне безробіття?, постійне підвищення попиту)</a:t>
            </a:r>
            <a:endParaRPr lang="de-DE" b="1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Національні чемпіони</a:t>
            </a:r>
            <a:r>
              <a:rPr lang="de-DE" b="1" dirty="0" smtClean="0">
                <a:solidFill>
                  <a:schemeClr val="tx1"/>
                </a:solidFill>
              </a:rPr>
              <a:t>? (</a:t>
            </a:r>
            <a:r>
              <a:rPr lang="uk-UA" b="1" dirty="0" smtClean="0">
                <a:solidFill>
                  <a:schemeClr val="tx1"/>
                </a:solidFill>
              </a:rPr>
              <a:t>Франція</a:t>
            </a:r>
            <a:r>
              <a:rPr lang="de-DE" b="1" dirty="0" smtClean="0">
                <a:solidFill>
                  <a:schemeClr val="tx1"/>
                </a:solidFill>
              </a:rPr>
              <a:t>)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Georg Milbradt TUD</a:t>
            </a:r>
            <a:endParaRPr 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4C28-3F56-4A66-9A1E-A2AEDE652DE6}" type="datetime1">
              <a:rPr lang="de-DE" smtClean="0"/>
              <a:t>01.04.2016</a:t>
            </a:fld>
            <a:endParaRPr lang="de-DE"/>
          </a:p>
        </p:txBody>
      </p:sp>
      <p:pic>
        <p:nvPicPr>
          <p:cNvPr id="8" name="Inhaltsplatzhalter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699" y="98476"/>
            <a:ext cx="1714583" cy="110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579330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23990" y="883136"/>
            <a:ext cx="7776000" cy="1184816"/>
          </a:xfrm>
        </p:spPr>
        <p:txBody>
          <a:bodyPr/>
          <a:lstStyle/>
          <a:p>
            <a:pPr algn="ctr"/>
            <a:r>
              <a:rPr lang="uk-UA" sz="3600" b="1" dirty="0" smtClean="0">
                <a:solidFill>
                  <a:srgbClr val="FF0000"/>
                </a:solidFill>
              </a:rPr>
              <a:t>Правила для економічної політики</a:t>
            </a:r>
            <a:endParaRPr lang="de-DE" sz="3600" b="1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000" b="1" dirty="0" smtClean="0">
                <a:solidFill>
                  <a:schemeClr val="tx1"/>
                </a:solidFill>
              </a:rPr>
              <a:t>Перевага політики впорядкування над політикою процесів</a:t>
            </a:r>
            <a:endParaRPr lang="de-DE" sz="2000" b="1" dirty="0" smtClean="0">
              <a:solidFill>
                <a:schemeClr val="tx1"/>
              </a:solidFill>
            </a:endParaRPr>
          </a:p>
          <a:p>
            <a:r>
              <a:rPr lang="uk-UA" sz="2000" b="1" dirty="0" smtClean="0">
                <a:solidFill>
                  <a:schemeClr val="tx1"/>
                </a:solidFill>
              </a:rPr>
              <a:t>Обов'язковість правил або дискреційна поведінка (грошова політика, фінансова політика – заборгованість, фінансове вирівнювання, політика заробітної платні)</a:t>
            </a:r>
            <a:endParaRPr lang="de-DE" sz="2000" b="1" dirty="0" smtClean="0">
              <a:solidFill>
                <a:schemeClr val="tx1"/>
              </a:solidFill>
            </a:endParaRPr>
          </a:p>
          <a:p>
            <a:r>
              <a:rPr lang="uk-UA" sz="2000" b="1" dirty="0" smtClean="0">
                <a:solidFill>
                  <a:schemeClr val="tx1"/>
                </a:solidFill>
              </a:rPr>
              <a:t>Обов'язковість правил і демократична легітимація (короткозорість виборців і політиків, надійність, правила у Конституції?, «неполітичні вартові?»</a:t>
            </a:r>
            <a:r>
              <a:rPr lang="de-DE" sz="2000" b="1" dirty="0" smtClean="0">
                <a:solidFill>
                  <a:schemeClr val="tx1"/>
                </a:solidFill>
              </a:rPr>
              <a:t>)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Georg Milbradt TUD</a:t>
            </a:r>
            <a:endParaRPr 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CA6F9-CD03-4BBD-B4AB-E21E02EA0E22}" type="datetime1">
              <a:rPr lang="de-DE" smtClean="0"/>
              <a:t>01.04.2016</a:t>
            </a:fld>
            <a:endParaRPr lang="de-DE"/>
          </a:p>
        </p:txBody>
      </p:sp>
      <p:pic>
        <p:nvPicPr>
          <p:cNvPr id="8" name="Inhaltsplatzhalter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699" y="289148"/>
            <a:ext cx="1714583" cy="110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178208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ctr"/>
            <a:r>
              <a:rPr lang="uk-UA" sz="3600" b="1" dirty="0" smtClean="0">
                <a:solidFill>
                  <a:srgbClr val="FF0000"/>
                </a:solidFill>
              </a:rPr>
              <a:t>Німецька </a:t>
            </a:r>
            <a:br>
              <a:rPr lang="uk-UA" sz="3600" b="1" dirty="0" smtClean="0">
                <a:solidFill>
                  <a:srgbClr val="FF0000"/>
                </a:solidFill>
              </a:rPr>
            </a:br>
            <a:r>
              <a:rPr lang="uk-UA" sz="3600" b="1" dirty="0" smtClean="0">
                <a:solidFill>
                  <a:srgbClr val="FF0000"/>
                </a:solidFill>
              </a:rPr>
              <a:t>структура економіки</a:t>
            </a:r>
            <a:endParaRPr lang="de-DE" sz="3600" b="1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60985"/>
            <a:ext cx="8229600" cy="4416257"/>
          </a:xfrm>
        </p:spPr>
        <p:txBody>
          <a:bodyPr>
            <a:noAutofit/>
          </a:bodyPr>
          <a:lstStyle/>
          <a:p>
            <a:r>
              <a:rPr lang="uk-UA" sz="2000" b="1" dirty="0" smtClean="0">
                <a:solidFill>
                  <a:schemeClr val="tx1"/>
                </a:solidFill>
              </a:rPr>
              <a:t>Відносна збалансованість регіонів (особлива проблема – схід)</a:t>
            </a:r>
            <a:endParaRPr lang="de-DE" sz="2000" b="1" dirty="0" smtClean="0">
              <a:solidFill>
                <a:schemeClr val="tx1"/>
              </a:solidFill>
            </a:endParaRPr>
          </a:p>
          <a:p>
            <a:r>
              <a:rPr lang="uk-UA" sz="2000" b="1" dirty="0" smtClean="0">
                <a:solidFill>
                  <a:schemeClr val="tx1"/>
                </a:solidFill>
              </a:rPr>
              <a:t>Багато центрів, столиця Берлін не має великої ролі </a:t>
            </a:r>
            <a:endParaRPr lang="de-DE" sz="2000" b="1" dirty="0" smtClean="0">
              <a:solidFill>
                <a:schemeClr val="tx1"/>
              </a:solidFill>
            </a:endParaRPr>
          </a:p>
          <a:p>
            <a:r>
              <a:rPr lang="uk-UA" sz="2000" b="1" dirty="0" smtClean="0">
                <a:solidFill>
                  <a:schemeClr val="tx1"/>
                </a:solidFill>
              </a:rPr>
              <a:t>Домінує середній бізнес </a:t>
            </a:r>
            <a:endParaRPr lang="de-DE" sz="2000" b="1" dirty="0" smtClean="0">
              <a:solidFill>
                <a:schemeClr val="tx1"/>
              </a:solidFill>
            </a:endParaRPr>
          </a:p>
          <a:p>
            <a:r>
              <a:rPr lang="uk-UA" sz="2000" b="1" dirty="0" smtClean="0">
                <a:solidFill>
                  <a:schemeClr val="tx1"/>
                </a:solidFill>
              </a:rPr>
              <a:t>Гнучкість і конкуренція, суворий контроль конкуренції</a:t>
            </a:r>
            <a:endParaRPr lang="de-DE" sz="2000" b="1" dirty="0" smtClean="0">
              <a:solidFill>
                <a:schemeClr val="tx1"/>
              </a:solidFill>
            </a:endParaRPr>
          </a:p>
          <a:p>
            <a:r>
              <a:rPr lang="uk-UA" sz="2000" b="1" dirty="0" smtClean="0">
                <a:solidFill>
                  <a:schemeClr val="tx1"/>
                </a:solidFill>
              </a:rPr>
              <a:t>Країна високих зарплат, розподіл праці, висока ступінь включення до світового ринку, техніка, експортна орієнтація</a:t>
            </a:r>
            <a:endParaRPr lang="de-DE" sz="2000" b="1" dirty="0" smtClean="0">
              <a:solidFill>
                <a:schemeClr val="tx1"/>
              </a:solidFill>
            </a:endParaRPr>
          </a:p>
          <a:p>
            <a:r>
              <a:rPr lang="uk-UA" sz="2000" b="1" dirty="0" smtClean="0">
                <a:solidFill>
                  <a:schemeClr val="tx1"/>
                </a:solidFill>
              </a:rPr>
              <a:t>Система професійного навчання, ученики</a:t>
            </a:r>
            <a:endParaRPr lang="de-DE" sz="2000" b="1" dirty="0" smtClean="0">
              <a:solidFill>
                <a:schemeClr val="tx1"/>
              </a:solidFill>
            </a:endParaRPr>
          </a:p>
          <a:p>
            <a:r>
              <a:rPr lang="uk-UA" sz="2000" b="1" dirty="0" smtClean="0">
                <a:solidFill>
                  <a:schemeClr val="tx1"/>
                </a:solidFill>
              </a:rPr>
              <a:t>Проблематика євро, відсутність гармонізації обмінного у євро-просторі</a:t>
            </a:r>
            <a:r>
              <a:rPr lang="de-DE" sz="2000" b="1" dirty="0" smtClean="0">
                <a:solidFill>
                  <a:schemeClr val="tx1"/>
                </a:solidFill>
              </a:rPr>
              <a:t>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Georg Milbradt TUD</a:t>
            </a:r>
            <a:endParaRPr 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77CE-7891-4B03-BE4B-0DCFD633DE31}" type="datetime1">
              <a:rPr lang="de-DE" smtClean="0"/>
              <a:t>01.04.2016</a:t>
            </a:fld>
            <a:endParaRPr lang="de-DE"/>
          </a:p>
        </p:txBody>
      </p:sp>
      <p:pic>
        <p:nvPicPr>
          <p:cNvPr id="8" name="Inhaltsplatzhalter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699" y="289148"/>
            <a:ext cx="1714583" cy="110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054465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268" y="541924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>
                <a:solidFill>
                  <a:srgbClr val="FF0000"/>
                </a:solidFill>
              </a:rPr>
              <a:t>Відхилення </a:t>
            </a:r>
            <a:br>
              <a:rPr lang="uk-UA" sz="3600" b="1" dirty="0" smtClean="0">
                <a:solidFill>
                  <a:srgbClr val="FF0000"/>
                </a:solidFill>
              </a:rPr>
            </a:br>
            <a:r>
              <a:rPr lang="uk-UA" sz="3600" b="1" dirty="0" smtClean="0">
                <a:solidFill>
                  <a:srgbClr val="FF0000"/>
                </a:solidFill>
              </a:rPr>
              <a:t>від </a:t>
            </a:r>
            <a:r>
              <a:rPr lang="uk-UA" sz="3600" b="1" dirty="0" err="1" smtClean="0">
                <a:solidFill>
                  <a:srgbClr val="FF0000"/>
                </a:solidFill>
              </a:rPr>
              <a:t>ородолібералізму</a:t>
            </a:r>
            <a:endParaRPr lang="de-DE" sz="3600" b="1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1274" y="1575596"/>
            <a:ext cx="8229600" cy="4979949"/>
          </a:xfrm>
        </p:spPr>
        <p:txBody>
          <a:bodyPr>
            <a:noAutofit/>
          </a:bodyPr>
          <a:lstStyle/>
          <a:p>
            <a:r>
              <a:rPr lang="uk-UA" sz="2000" b="1" dirty="0" smtClean="0">
                <a:solidFill>
                  <a:schemeClr val="tx1"/>
                </a:solidFill>
              </a:rPr>
              <a:t>Всі головні політичні партії є прихильниками соціальної ринкової економіки, але з різним зважуванням цілей</a:t>
            </a:r>
            <a:endParaRPr lang="de-DE" sz="2000" b="1" dirty="0">
              <a:solidFill>
                <a:schemeClr val="tx1"/>
              </a:solidFill>
            </a:endParaRPr>
          </a:p>
          <a:p>
            <a:r>
              <a:rPr lang="uk-UA" sz="2000" b="1" dirty="0" smtClean="0">
                <a:solidFill>
                  <a:schemeClr val="tx1"/>
                </a:solidFill>
              </a:rPr>
              <a:t>В останні десятиліття більше значення розподілу, а не розподілу ресурсів, спадаюча динаміка економіки</a:t>
            </a:r>
            <a:endParaRPr lang="de-DE" sz="2000" b="1" dirty="0" smtClean="0">
              <a:solidFill>
                <a:schemeClr val="tx1"/>
              </a:solidFill>
            </a:endParaRPr>
          </a:p>
          <a:p>
            <a:r>
              <a:rPr lang="uk-UA" sz="2000" b="1" dirty="0" smtClean="0">
                <a:solidFill>
                  <a:schemeClr val="tx1"/>
                </a:solidFill>
              </a:rPr>
              <a:t>Більш менш регулювання </a:t>
            </a:r>
            <a:r>
              <a:rPr lang="de-DE" sz="2000" b="1" dirty="0" smtClean="0">
                <a:solidFill>
                  <a:schemeClr val="tx1"/>
                </a:solidFill>
              </a:rPr>
              <a:t>&gt; </a:t>
            </a:r>
            <a:r>
              <a:rPr lang="uk-UA" sz="2000" b="1" dirty="0" smtClean="0">
                <a:solidFill>
                  <a:schemeClr val="tx1"/>
                </a:solidFill>
              </a:rPr>
              <a:t>краще регулювання</a:t>
            </a:r>
            <a:endParaRPr lang="de-DE" sz="2000" b="1" dirty="0" smtClean="0">
              <a:solidFill>
                <a:schemeClr val="tx1"/>
              </a:solidFill>
            </a:endParaRPr>
          </a:p>
          <a:p>
            <a:r>
              <a:rPr lang="uk-UA" sz="2000" b="1" dirty="0" smtClean="0">
                <a:solidFill>
                  <a:schemeClr val="tx1"/>
                </a:solidFill>
              </a:rPr>
              <a:t>Інтервенції у створення зарплаті, викликані соціальною політикою (мінімальна зарплата)</a:t>
            </a:r>
            <a:endParaRPr lang="de-DE" sz="2000" b="1" dirty="0" smtClean="0">
              <a:solidFill>
                <a:schemeClr val="tx1"/>
              </a:solidFill>
            </a:endParaRPr>
          </a:p>
          <a:p>
            <a:r>
              <a:rPr lang="uk-UA" sz="2000" b="1" dirty="0" smtClean="0">
                <a:solidFill>
                  <a:schemeClr val="tx1"/>
                </a:solidFill>
              </a:rPr>
              <a:t>Інтервенційна енергетична політика</a:t>
            </a:r>
            <a:endParaRPr lang="de-DE" sz="2000" b="1" dirty="0" smtClean="0">
              <a:solidFill>
                <a:schemeClr val="tx1"/>
              </a:solidFill>
            </a:endParaRPr>
          </a:p>
          <a:p>
            <a:r>
              <a:rPr lang="uk-UA" sz="2000" b="1" dirty="0" smtClean="0">
                <a:solidFill>
                  <a:schemeClr val="tx1"/>
                </a:solidFill>
              </a:rPr>
              <a:t>Субсидії, особливо після об'єднання Німеччини </a:t>
            </a:r>
            <a:endParaRPr lang="de-DE" sz="2000" b="1" dirty="0" smtClean="0">
              <a:solidFill>
                <a:schemeClr val="tx1"/>
              </a:solidFill>
            </a:endParaRPr>
          </a:p>
          <a:p>
            <a:r>
              <a:rPr lang="de-DE" sz="2000" b="1" dirty="0" smtClean="0">
                <a:solidFill>
                  <a:schemeClr val="tx1"/>
                </a:solidFill>
              </a:rPr>
              <a:t>„</a:t>
            </a:r>
            <a:r>
              <a:rPr lang="uk-UA" sz="2000" b="1" dirty="0" smtClean="0">
                <a:solidFill>
                  <a:schemeClr val="tx1"/>
                </a:solidFill>
              </a:rPr>
              <a:t>Примат політики</a:t>
            </a:r>
            <a:r>
              <a:rPr lang="de-DE" sz="2000" b="1" dirty="0" smtClean="0">
                <a:solidFill>
                  <a:schemeClr val="tx1"/>
                </a:solidFill>
              </a:rPr>
              <a:t>“, </a:t>
            </a:r>
            <a:r>
              <a:rPr lang="uk-UA" sz="2000" b="1" dirty="0" smtClean="0">
                <a:solidFill>
                  <a:schemeClr val="tx1"/>
                </a:solidFill>
              </a:rPr>
              <a:t>всесилля держави</a:t>
            </a:r>
            <a:r>
              <a:rPr lang="de-DE" sz="2000" b="1" dirty="0" smtClean="0">
                <a:solidFill>
                  <a:schemeClr val="tx1"/>
                </a:solidFill>
              </a:rPr>
              <a:t>?</a:t>
            </a:r>
          </a:p>
          <a:p>
            <a:r>
              <a:rPr lang="uk-UA" sz="2000" b="1" dirty="0" smtClean="0">
                <a:solidFill>
                  <a:schemeClr val="tx1"/>
                </a:solidFill>
              </a:rPr>
              <a:t>Неолібералізм і антикапіталістичний рух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Georg Milbradt TUD</a:t>
            </a:r>
            <a:endParaRPr 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79366-5D69-4519-94A4-041012B5FC88}" type="datetime1">
              <a:rPr lang="de-DE" smtClean="0"/>
              <a:t>01.04.2016</a:t>
            </a:fld>
            <a:endParaRPr lang="de-DE"/>
          </a:p>
        </p:txBody>
      </p:sp>
      <p:pic>
        <p:nvPicPr>
          <p:cNvPr id="8" name="Inhaltsplatzhalter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699" y="106268"/>
            <a:ext cx="1714583" cy="110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31558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3722" y="255589"/>
            <a:ext cx="7886700" cy="500897"/>
          </a:xfrm>
        </p:spPr>
        <p:txBody>
          <a:bodyPr anchorCtr="1">
            <a:noAutofit/>
          </a:bodyPr>
          <a:lstStyle/>
          <a:p>
            <a:pPr lvl="0" algn="ctr">
              <a:lnSpc>
                <a:spcPct val="100000"/>
              </a:lnSpc>
            </a:pPr>
            <a:r>
              <a:rPr lang="uk-UA" sz="3200" b="1" dirty="0" smtClean="0">
                <a:solidFill>
                  <a:srgbClr val="FF0000"/>
                </a:solidFill>
              </a:rPr>
              <a:t>Цілі енергетичного переходу</a:t>
            </a:r>
            <a:endParaRPr lang="de-DE" sz="3200" b="1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336179" y="1012075"/>
            <a:ext cx="8179170" cy="5088687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100000"/>
              </a:lnSpc>
            </a:pPr>
            <a:r>
              <a:rPr lang="uk-UA" sz="2600" b="1" dirty="0" smtClean="0">
                <a:solidFill>
                  <a:schemeClr val="tx1"/>
                </a:solidFill>
              </a:rPr>
              <a:t>Відмова від атомної енергетики через занадто високу небезпечність (Чорнобиль, Фукусіма), 2011-2022 </a:t>
            </a:r>
            <a:r>
              <a:rPr lang="uk-UA" sz="2600" b="1" dirty="0" err="1" smtClean="0">
                <a:solidFill>
                  <a:schemeClr val="tx1"/>
                </a:solidFill>
              </a:rPr>
              <a:t>р.р</a:t>
            </a:r>
            <a:r>
              <a:rPr lang="uk-UA" sz="2600" b="1" dirty="0" smtClean="0">
                <a:solidFill>
                  <a:schemeClr val="tx1"/>
                </a:solidFill>
              </a:rPr>
              <a:t>. </a:t>
            </a:r>
            <a:endParaRPr lang="de-DE" sz="26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</a:pPr>
            <a:r>
              <a:rPr lang="uk-UA" sz="2600" b="1" dirty="0" smtClean="0">
                <a:solidFill>
                  <a:schemeClr val="tx1"/>
                </a:solidFill>
              </a:rPr>
              <a:t>Захист клімату, зниження викидів </a:t>
            </a:r>
            <a:r>
              <a:rPr lang="de-DE" sz="2600" b="1" dirty="0" smtClean="0">
                <a:solidFill>
                  <a:schemeClr val="tx1"/>
                </a:solidFill>
              </a:rPr>
              <a:t>CO₂ </a:t>
            </a:r>
            <a:endParaRPr lang="de-DE" sz="26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</a:pPr>
            <a:r>
              <a:rPr lang="uk-UA" sz="2600" b="1" dirty="0" smtClean="0">
                <a:solidFill>
                  <a:schemeClr val="tx1"/>
                </a:solidFill>
              </a:rPr>
              <a:t>Широка відмова від генерування електроенергії з викопних енергоносіїв, особливо вуглеводнів. Виняток – газ, тому що є необхідним для стабілізації електричної мережі</a:t>
            </a:r>
            <a:endParaRPr lang="de-DE" sz="2600" b="1" dirty="0">
              <a:solidFill>
                <a:schemeClr val="tx1"/>
              </a:solidFill>
            </a:endParaRPr>
          </a:p>
          <a:p>
            <a:pPr marL="0" lvl="0" indent="0">
              <a:lnSpc>
                <a:spcPct val="100000"/>
              </a:lnSpc>
              <a:buNone/>
            </a:pPr>
            <a:endParaRPr lang="uk-UA" sz="2600" b="1" dirty="0" smtClean="0">
              <a:solidFill>
                <a:schemeClr val="tx1"/>
              </a:solidFill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uk-UA" sz="2600" b="1" dirty="0" smtClean="0">
                <a:solidFill>
                  <a:schemeClr val="tx1"/>
                </a:solidFill>
              </a:rPr>
              <a:t>Головний акцент енергетичного переходу</a:t>
            </a:r>
            <a:r>
              <a:rPr lang="de-DE" sz="2600" b="1" dirty="0" smtClean="0">
                <a:solidFill>
                  <a:schemeClr val="tx1"/>
                </a:solidFill>
              </a:rPr>
              <a:t>:</a:t>
            </a:r>
            <a:endParaRPr lang="de-DE" sz="26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</a:pPr>
            <a:r>
              <a:rPr lang="uk-UA" sz="2600" b="1" dirty="0" smtClean="0">
                <a:solidFill>
                  <a:schemeClr val="tx1"/>
                </a:solidFill>
              </a:rPr>
              <a:t>Виробництво електроенергії</a:t>
            </a:r>
            <a:endParaRPr lang="de-DE" sz="2600" b="1" dirty="0">
              <a:solidFill>
                <a:schemeClr val="tx1"/>
              </a:solidFill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uk-UA" sz="2600" b="1" dirty="0" smtClean="0">
                <a:solidFill>
                  <a:schemeClr val="tx1"/>
                </a:solidFill>
              </a:rPr>
              <a:t>Але й</a:t>
            </a:r>
            <a:endParaRPr lang="de-DE" sz="2600" b="1" dirty="0" smtClean="0">
              <a:solidFill>
                <a:schemeClr val="tx1"/>
              </a:solidFill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uk-UA" sz="2600" b="1" dirty="0" smtClean="0">
                <a:solidFill>
                  <a:schemeClr val="tx1"/>
                </a:solidFill>
              </a:rPr>
              <a:t>Транспорт (зниження споживання, мотори з низьким рівнем викидів)</a:t>
            </a:r>
            <a:endParaRPr lang="de-DE" sz="2600" b="1" dirty="0" smtClean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</a:pPr>
            <a:r>
              <a:rPr lang="uk-UA" sz="2600" b="1" dirty="0" smtClean="0">
                <a:solidFill>
                  <a:schemeClr val="tx1"/>
                </a:solidFill>
              </a:rPr>
              <a:t>Опалення (енергоефективність, теплоізоляція, геотермія)</a:t>
            </a:r>
          </a:p>
          <a:p>
            <a:pPr lvl="0">
              <a:lnSpc>
                <a:spcPct val="100000"/>
              </a:lnSpc>
            </a:pPr>
            <a:r>
              <a:rPr lang="uk-UA" sz="2600" b="1" dirty="0" smtClean="0">
                <a:solidFill>
                  <a:schemeClr val="tx1"/>
                </a:solidFill>
              </a:rPr>
              <a:t>Технологічне тепло (енергоефективність)</a:t>
            </a:r>
            <a:endParaRPr lang="de-DE" sz="2600" b="1" dirty="0">
              <a:solidFill>
                <a:schemeClr val="tx1"/>
              </a:solidFill>
            </a:endParaRPr>
          </a:p>
          <a:p>
            <a:pPr lvl="0">
              <a:lnSpc>
                <a:spcPct val="70000"/>
              </a:lnSpc>
            </a:pPr>
            <a:endParaRPr lang="de-DE" sz="2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628650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FEEDECA7-0C0D-4BB4-83F0-F1FD51DA43FF}" type="datetime1">
              <a:rPr lang="de-DE" smtClean="0"/>
              <a:t>01.04.2016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3028949" y="6356351"/>
            <a:ext cx="3086099" cy="3651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Georg Milbradt TUD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6457949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27F10BB7-6D62-4D63-B9D3-4C61D901155E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91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683998" y="871447"/>
            <a:ext cx="7776000" cy="881865"/>
          </a:xfrm>
        </p:spPr>
        <p:txBody>
          <a:bodyPr anchorCtr="1">
            <a:normAutofit/>
          </a:bodyPr>
          <a:lstStyle/>
          <a:p>
            <a:pPr lvl="0" algn="ctr"/>
            <a:r>
              <a:rPr lang="uk-UA" b="1" dirty="0" smtClean="0">
                <a:solidFill>
                  <a:srgbClr val="FF0000"/>
                </a:solidFill>
              </a:rPr>
              <a:t>Типова структура навантаження (електроенергія) без відновлювальних видів енергії у Німеччині</a:t>
            </a:r>
            <a:endParaRPr lang="de-DE" b="1" dirty="0">
              <a:solidFill>
                <a:srgbClr val="FF0000"/>
              </a:solidFill>
            </a:endParaRPr>
          </a:p>
        </p:txBody>
      </p:sp>
      <p:pic>
        <p:nvPicPr>
          <p:cNvPr id="3" name="Inhaltsplatzhalt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1842250"/>
            <a:ext cx="7886700" cy="4198786"/>
          </a:xfrm>
        </p:spPr>
      </p:pic>
      <p:sp>
        <p:nvSpPr>
          <p:cNvPr id="4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628650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EAB5E154-8779-404B-A106-7C701ED45B86}" type="datetime1">
              <a:rPr lang="de-DE" smtClean="0"/>
              <a:t>01.04.2016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3028949" y="6356351"/>
            <a:ext cx="3086099" cy="3651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Georg Milbradt TUD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6457949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27F10BB7-6D62-4D63-B9D3-4C61D901155E}" type="slidenum">
              <a:rPr lang="de-DE" smtClean="0"/>
              <a:t>25</a:t>
            </a:fld>
            <a:endParaRPr lang="de-DE"/>
          </a:p>
        </p:txBody>
      </p:sp>
      <p:sp>
        <p:nvSpPr>
          <p:cNvPr id="7" name="Прямоугольник 6"/>
          <p:cNvSpPr/>
          <p:nvPr/>
        </p:nvSpPr>
        <p:spPr>
          <a:xfrm>
            <a:off x="450056" y="2812809"/>
            <a:ext cx="357188" cy="20431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sz="1600" dirty="0" smtClean="0">
                <a:solidFill>
                  <a:schemeClr val="tx1"/>
                </a:solidFill>
              </a:rPr>
              <a:t>Виробництво, </a:t>
            </a:r>
            <a:r>
              <a:rPr lang="uk-UA" sz="1600" dirty="0" err="1" smtClean="0">
                <a:solidFill>
                  <a:schemeClr val="tx1"/>
                </a:solidFill>
              </a:rPr>
              <a:t>ГВт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000751" y="3577190"/>
            <a:ext cx="2514598" cy="1385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uk-UA" sz="1200" dirty="0" smtClean="0">
                <a:solidFill>
                  <a:schemeClr val="tx1"/>
                </a:solidFill>
              </a:rPr>
              <a:t>ГЕС (насосні)</a:t>
            </a:r>
          </a:p>
          <a:p>
            <a:r>
              <a:rPr lang="uk-UA" sz="1200" dirty="0" smtClean="0">
                <a:solidFill>
                  <a:schemeClr val="tx1"/>
                </a:solidFill>
              </a:rPr>
              <a:t>ГЕС (виробництво електрики)</a:t>
            </a:r>
          </a:p>
          <a:p>
            <a:r>
              <a:rPr lang="uk-UA" sz="1200" dirty="0" smtClean="0">
                <a:solidFill>
                  <a:schemeClr val="tx1"/>
                </a:solidFill>
              </a:rPr>
              <a:t>Газ</a:t>
            </a:r>
          </a:p>
          <a:p>
            <a:r>
              <a:rPr lang="uk-UA" sz="1200" dirty="0" smtClean="0">
                <a:solidFill>
                  <a:schemeClr val="tx1"/>
                </a:solidFill>
              </a:rPr>
              <a:t>Кам’яне вугілля</a:t>
            </a:r>
          </a:p>
          <a:p>
            <a:r>
              <a:rPr lang="uk-UA" sz="1200" dirty="0" smtClean="0">
                <a:solidFill>
                  <a:schemeClr val="tx1"/>
                </a:solidFill>
              </a:rPr>
              <a:t>Буре вугілля</a:t>
            </a:r>
          </a:p>
          <a:p>
            <a:r>
              <a:rPr lang="uk-UA" sz="1200" dirty="0" smtClean="0">
                <a:solidFill>
                  <a:schemeClr val="tx1"/>
                </a:solidFill>
              </a:rPr>
              <a:t>Атомна енергія</a:t>
            </a:r>
          </a:p>
          <a:p>
            <a:r>
              <a:rPr lang="uk-UA" sz="1200" dirty="0" smtClean="0">
                <a:solidFill>
                  <a:schemeClr val="tx1"/>
                </a:solidFill>
              </a:rPr>
              <a:t>Проточна вода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681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23561" y="0"/>
            <a:ext cx="7776000" cy="914400"/>
          </a:xfrm>
        </p:spPr>
        <p:txBody>
          <a:bodyPr anchorCtr="1">
            <a:noAutofit/>
          </a:bodyPr>
          <a:lstStyle/>
          <a:p>
            <a:pPr lvl="0" algn="ctr"/>
            <a:r>
              <a:rPr lang="uk-UA" sz="2600" b="1" dirty="0" smtClean="0">
                <a:solidFill>
                  <a:srgbClr val="FF0000"/>
                </a:solidFill>
              </a:rPr>
              <a:t>Центральний елемент з </a:t>
            </a:r>
            <a:r>
              <a:rPr lang="de-DE" sz="2600" b="1" dirty="0" smtClean="0">
                <a:solidFill>
                  <a:srgbClr val="FF0000"/>
                </a:solidFill>
              </a:rPr>
              <a:t>2001</a:t>
            </a:r>
            <a:r>
              <a:rPr lang="uk-UA" sz="2600" b="1" dirty="0" smtClean="0">
                <a:solidFill>
                  <a:srgbClr val="FF0000"/>
                </a:solidFill>
              </a:rPr>
              <a:t> р.</a:t>
            </a:r>
            <a:r>
              <a:rPr lang="de-DE" sz="2600" b="1" dirty="0" smtClean="0">
                <a:solidFill>
                  <a:srgbClr val="FF0000"/>
                </a:solidFill>
              </a:rPr>
              <a:t>: </a:t>
            </a:r>
            <a:r>
              <a:rPr lang="de-DE" sz="2600" b="1" dirty="0">
                <a:solidFill>
                  <a:srgbClr val="FF0000"/>
                </a:solidFill>
              </a:rPr>
              <a:t/>
            </a:r>
            <a:br>
              <a:rPr lang="de-DE" sz="2600" b="1" dirty="0">
                <a:solidFill>
                  <a:srgbClr val="FF0000"/>
                </a:solidFill>
              </a:rPr>
            </a:br>
            <a:r>
              <a:rPr lang="uk-UA" sz="2600" b="1" dirty="0" smtClean="0">
                <a:solidFill>
                  <a:srgbClr val="FF0000"/>
                </a:solidFill>
              </a:rPr>
              <a:t>Закон про відновлювальні види енергії </a:t>
            </a:r>
            <a:br>
              <a:rPr lang="uk-UA" sz="2600" b="1" dirty="0" smtClean="0">
                <a:solidFill>
                  <a:srgbClr val="FF0000"/>
                </a:solidFill>
              </a:rPr>
            </a:br>
            <a:r>
              <a:rPr lang="uk-UA" sz="2600" b="1" dirty="0" smtClean="0">
                <a:solidFill>
                  <a:srgbClr val="FF0000"/>
                </a:solidFill>
              </a:rPr>
              <a:t>(ЗВЕ)</a:t>
            </a:r>
            <a:endParaRPr lang="de-DE" sz="2600" b="1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746637" y="1283110"/>
            <a:ext cx="7886700" cy="5073241"/>
          </a:xfrm>
        </p:spPr>
        <p:txBody>
          <a:bodyPr>
            <a:normAutofit fontScale="62500" lnSpcReduction="20000"/>
          </a:bodyPr>
          <a:lstStyle/>
          <a:p>
            <a:pPr lvl="0">
              <a:lnSpc>
                <a:spcPct val="120000"/>
              </a:lnSpc>
            </a:pPr>
            <a:r>
              <a:rPr lang="uk-UA" sz="2600" b="1" dirty="0" smtClean="0">
                <a:solidFill>
                  <a:srgbClr val="FF0000"/>
                </a:solidFill>
              </a:rPr>
              <a:t>Обов’язкове підключення к мережам та викуп </a:t>
            </a:r>
            <a:r>
              <a:rPr lang="de-DE" sz="2600" b="1" dirty="0" smtClean="0">
                <a:solidFill>
                  <a:schemeClr val="tx1"/>
                </a:solidFill>
              </a:rPr>
              <a:t>(</a:t>
            </a:r>
            <a:r>
              <a:rPr lang="uk-UA" sz="2600" b="1" dirty="0" smtClean="0">
                <a:solidFill>
                  <a:schemeClr val="tx1"/>
                </a:solidFill>
              </a:rPr>
              <a:t>Пріоритет відновлювальним видам енергії)</a:t>
            </a:r>
            <a:endParaRPr lang="de-DE" sz="2600" b="1" dirty="0">
              <a:solidFill>
                <a:schemeClr val="tx1"/>
              </a:solidFill>
            </a:endParaRPr>
          </a:p>
          <a:p>
            <a:pPr lvl="0">
              <a:lnSpc>
                <a:spcPct val="120000"/>
              </a:lnSpc>
            </a:pPr>
            <a:r>
              <a:rPr lang="uk-UA" sz="2600" b="1" dirty="0" smtClean="0">
                <a:solidFill>
                  <a:srgbClr val="FF0000"/>
                </a:solidFill>
              </a:rPr>
              <a:t>Щорічно встановлені тарифи на подану в мережі електроенергію </a:t>
            </a:r>
            <a:r>
              <a:rPr lang="uk-UA" sz="2600" b="1" dirty="0" smtClean="0">
                <a:solidFill>
                  <a:schemeClr val="tx1"/>
                </a:solidFill>
              </a:rPr>
              <a:t>з сонячних елементів, вітра, біогазу, води тощо, для того щоби компенсувати існуючий дисбаланс у витратах та генерувати інвестиції приватного бізнесу</a:t>
            </a:r>
            <a:r>
              <a:rPr lang="uk-UA" sz="2600" b="1" dirty="0" smtClean="0"/>
              <a:t> (</a:t>
            </a:r>
            <a:r>
              <a:rPr lang="de-DE" sz="2600" b="1" dirty="0" smtClean="0">
                <a:solidFill>
                  <a:srgbClr val="FF0000"/>
                </a:solidFill>
              </a:rPr>
              <a:t>2001 </a:t>
            </a:r>
            <a:r>
              <a:rPr lang="uk-UA" sz="2600" b="1" dirty="0" smtClean="0">
                <a:solidFill>
                  <a:srgbClr val="FF0000"/>
                </a:solidFill>
              </a:rPr>
              <a:t>р. – сонячна електроенергія </a:t>
            </a:r>
            <a:r>
              <a:rPr lang="de-DE" sz="2600" b="1" dirty="0" smtClean="0">
                <a:solidFill>
                  <a:srgbClr val="FF0000"/>
                </a:solidFill>
              </a:rPr>
              <a:t>50,6 </a:t>
            </a:r>
            <a:r>
              <a:rPr lang="uk-UA" sz="2600" b="1" dirty="0" smtClean="0">
                <a:solidFill>
                  <a:srgbClr val="FF0000"/>
                </a:solidFill>
              </a:rPr>
              <a:t>центів</a:t>
            </a:r>
            <a:r>
              <a:rPr lang="de-DE" sz="2600" b="1" dirty="0" smtClean="0">
                <a:solidFill>
                  <a:srgbClr val="FF0000"/>
                </a:solidFill>
              </a:rPr>
              <a:t>, </a:t>
            </a:r>
            <a:r>
              <a:rPr lang="de-DE" sz="2600" b="1" dirty="0" smtClean="0">
                <a:solidFill>
                  <a:schemeClr val="accent1"/>
                </a:solidFill>
              </a:rPr>
              <a:t>2016</a:t>
            </a:r>
            <a:r>
              <a:rPr lang="uk-UA" sz="2600" b="1" dirty="0" smtClean="0">
                <a:solidFill>
                  <a:schemeClr val="accent1"/>
                </a:solidFill>
              </a:rPr>
              <a:t>р</a:t>
            </a:r>
            <a:r>
              <a:rPr lang="uk-UA" sz="2600" b="1" dirty="0" smtClean="0"/>
              <a:t>. - </a:t>
            </a:r>
            <a:r>
              <a:rPr lang="de-DE" sz="2600" b="1" dirty="0" smtClean="0">
                <a:solidFill>
                  <a:srgbClr val="FF0000"/>
                </a:solidFill>
              </a:rPr>
              <a:t>8,53</a:t>
            </a:r>
            <a:r>
              <a:rPr lang="uk-UA" sz="2600" b="1" dirty="0" smtClean="0">
                <a:solidFill>
                  <a:srgbClr val="FF0000"/>
                </a:solidFill>
              </a:rPr>
              <a:t>-</a:t>
            </a:r>
            <a:r>
              <a:rPr lang="de-DE" sz="2600" b="1" dirty="0" smtClean="0">
                <a:solidFill>
                  <a:srgbClr val="FF0000"/>
                </a:solidFill>
              </a:rPr>
              <a:t>12,31 </a:t>
            </a:r>
            <a:r>
              <a:rPr lang="uk-UA" sz="2600" b="1" dirty="0" smtClean="0">
                <a:solidFill>
                  <a:srgbClr val="FF0000"/>
                </a:solidFill>
              </a:rPr>
              <a:t>центів</a:t>
            </a:r>
            <a:r>
              <a:rPr lang="de-DE" sz="2600" b="1" dirty="0" smtClean="0">
                <a:solidFill>
                  <a:srgbClr val="FF0000"/>
                </a:solidFill>
              </a:rPr>
              <a:t>)</a:t>
            </a:r>
            <a:endParaRPr lang="de-DE" sz="2600" b="1" dirty="0">
              <a:solidFill>
                <a:srgbClr val="FF0000"/>
              </a:solidFill>
            </a:endParaRPr>
          </a:p>
          <a:p>
            <a:pPr lvl="0">
              <a:lnSpc>
                <a:spcPct val="120000"/>
              </a:lnSpc>
            </a:pPr>
            <a:r>
              <a:rPr lang="uk-UA" sz="2600" b="1" dirty="0" smtClean="0">
                <a:solidFill>
                  <a:srgbClr val="FF0000"/>
                </a:solidFill>
              </a:rPr>
              <a:t>Гарантія на 20 років</a:t>
            </a:r>
            <a:r>
              <a:rPr lang="de-DE" sz="2600" b="1" dirty="0" smtClean="0">
                <a:solidFill>
                  <a:srgbClr val="FF0000"/>
                </a:solidFill>
              </a:rPr>
              <a:t>!</a:t>
            </a:r>
            <a:endParaRPr lang="de-DE" sz="2600" b="1" dirty="0">
              <a:solidFill>
                <a:srgbClr val="FF0000"/>
              </a:solidFill>
            </a:endParaRPr>
          </a:p>
          <a:p>
            <a:pPr lvl="0">
              <a:lnSpc>
                <a:spcPct val="120000"/>
              </a:lnSpc>
            </a:pPr>
            <a:r>
              <a:rPr lang="uk-UA" sz="2600" b="1" dirty="0" smtClean="0">
                <a:solidFill>
                  <a:schemeClr val="tx1"/>
                </a:solidFill>
              </a:rPr>
              <a:t>Фінансування за рахунок </a:t>
            </a:r>
            <a:r>
              <a:rPr lang="de-DE" sz="2600" b="1" dirty="0" smtClean="0">
                <a:solidFill>
                  <a:schemeClr val="tx1"/>
                </a:solidFill>
              </a:rPr>
              <a:t> </a:t>
            </a:r>
            <a:r>
              <a:rPr lang="uk-UA" sz="2600" b="1" dirty="0" smtClean="0">
                <a:solidFill>
                  <a:srgbClr val="FF0000"/>
                </a:solidFill>
              </a:rPr>
              <a:t>перерозподілу за ЗВЕ</a:t>
            </a:r>
            <a:endParaRPr lang="de-DE" sz="2600" b="1" dirty="0">
              <a:solidFill>
                <a:srgbClr val="FF0000"/>
              </a:solidFill>
            </a:endParaRPr>
          </a:p>
          <a:p>
            <a:pPr lvl="0">
              <a:lnSpc>
                <a:spcPct val="120000"/>
              </a:lnSpc>
            </a:pPr>
            <a:r>
              <a:rPr lang="uk-UA" sz="2600" b="1" dirty="0" smtClean="0">
                <a:solidFill>
                  <a:schemeClr val="tx1"/>
                </a:solidFill>
              </a:rPr>
              <a:t>Виняток для енергоємних підприємств у ситуації міжнародної конкуренції</a:t>
            </a:r>
            <a:endParaRPr lang="de-DE" sz="2600" b="1" dirty="0" smtClean="0">
              <a:solidFill>
                <a:schemeClr val="tx1"/>
              </a:solidFill>
            </a:endParaRPr>
          </a:p>
          <a:p>
            <a:pPr lvl="0">
              <a:lnSpc>
                <a:spcPct val="120000"/>
              </a:lnSpc>
            </a:pPr>
            <a:r>
              <a:rPr lang="uk-UA" sz="2600" b="1" dirty="0" smtClean="0">
                <a:solidFill>
                  <a:schemeClr val="tx1"/>
                </a:solidFill>
              </a:rPr>
              <a:t>Будівництво нових мереж (місця виробництва та споживання не співпадають, децентралізоване виробництво, зараз замість майже сотні великих електростанцій тисячі маленьких виробників</a:t>
            </a:r>
            <a:r>
              <a:rPr lang="de-DE" sz="2600" b="1" dirty="0" smtClean="0">
                <a:solidFill>
                  <a:schemeClr val="tx1"/>
                </a:solidFill>
              </a:rPr>
              <a:t>) </a:t>
            </a:r>
          </a:p>
          <a:p>
            <a:pPr lvl="0">
              <a:lnSpc>
                <a:spcPct val="120000"/>
              </a:lnSpc>
            </a:pPr>
            <a:r>
              <a:rPr lang="uk-UA" sz="2600" b="1" dirty="0" smtClean="0">
                <a:solidFill>
                  <a:srgbClr val="FF0000"/>
                </a:solidFill>
              </a:rPr>
              <a:t>Перерозподіл зборів мереж</a:t>
            </a:r>
            <a:r>
              <a:rPr lang="de-DE" sz="2600" b="1" dirty="0" smtClean="0"/>
              <a:t> </a:t>
            </a:r>
            <a:r>
              <a:rPr lang="uk-UA" sz="2600" b="1" dirty="0" smtClean="0">
                <a:solidFill>
                  <a:schemeClr val="tx1"/>
                </a:solidFill>
              </a:rPr>
              <a:t>для фінансування розширення мережі</a:t>
            </a:r>
            <a:endParaRPr lang="de-DE" sz="2600" dirty="0">
              <a:solidFill>
                <a:schemeClr val="tx1"/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628650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68AF7027-EFD6-439A-B2AA-55C602A0D62F}" type="datetime1">
              <a:rPr lang="de-DE" smtClean="0"/>
              <a:t>01.04.2016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3028949" y="6356351"/>
            <a:ext cx="3086099" cy="3651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Georg Milbradt TUD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6457949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27F10BB7-6D62-4D63-B9D3-4C61D901155E}" type="slidenum">
              <a:rPr lang="de-DE" smtClean="0"/>
              <a:t>26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0895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628650" y="185743"/>
            <a:ext cx="7886700" cy="1071557"/>
          </a:xfrm>
        </p:spPr>
        <p:txBody>
          <a:bodyPr anchorCtr="1">
            <a:normAutofit fontScale="90000"/>
          </a:bodyPr>
          <a:lstStyle/>
          <a:p>
            <a:pPr lvl="0" algn="ctr"/>
            <a:r>
              <a:rPr lang="uk-UA" sz="4000" b="1" dirty="0" smtClean="0">
                <a:solidFill>
                  <a:srgbClr val="FF0000"/>
                </a:solidFill>
              </a:rPr>
              <a:t>Скасування ринкової економіки на ринку електроенергії</a:t>
            </a:r>
            <a:endParaRPr lang="de-DE" sz="4000" b="1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628650" y="1690689"/>
            <a:ext cx="7886700" cy="4486275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80000"/>
              </a:lnSpc>
            </a:pPr>
            <a:r>
              <a:rPr lang="uk-UA" sz="2600" b="1" dirty="0" smtClean="0">
                <a:solidFill>
                  <a:schemeClr val="tx1"/>
                </a:solidFill>
              </a:rPr>
              <a:t>Нормальна ситуація: Через механізм утворення ціни виробники повинні орієнтуватися на потреби споживачів (особливо щодо місця та часу подання енергії)</a:t>
            </a:r>
            <a:r>
              <a:rPr lang="de-DE" sz="2600" b="1" dirty="0" smtClean="0">
                <a:solidFill>
                  <a:schemeClr val="tx1"/>
                </a:solidFill>
              </a:rPr>
              <a:t>.</a:t>
            </a:r>
            <a:endParaRPr lang="de-DE" sz="2600" b="1" dirty="0">
              <a:solidFill>
                <a:schemeClr val="tx1"/>
              </a:solidFill>
            </a:endParaRPr>
          </a:p>
          <a:p>
            <a:pPr lvl="0">
              <a:lnSpc>
                <a:spcPct val="80000"/>
              </a:lnSpc>
            </a:pPr>
            <a:r>
              <a:rPr lang="uk-UA" sz="2600" b="1" dirty="0" smtClean="0">
                <a:solidFill>
                  <a:schemeClr val="tx1"/>
                </a:solidFill>
              </a:rPr>
              <a:t>Особлива проблема на ринку електроенергії: немає достатніх акумуляторів для генерованої електроенергії, тому її треба одразу ж споживати!</a:t>
            </a:r>
            <a:endParaRPr lang="de-DE" sz="2600" b="1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uk-UA" sz="2600" b="1" dirty="0" smtClean="0">
                <a:solidFill>
                  <a:schemeClr val="tx1"/>
                </a:solidFill>
              </a:rPr>
              <a:t>Через завищені ціни закупівлі енергія виробляється у тих місцях та у той час, де вона не споживається. Дешевші альтернативи натомість витісняються. </a:t>
            </a:r>
            <a:endParaRPr lang="de-DE" sz="2600" b="1" dirty="0" smtClean="0">
              <a:solidFill>
                <a:schemeClr val="tx1"/>
              </a:solidFill>
            </a:endParaRPr>
          </a:p>
          <a:p>
            <a:pPr lvl="0">
              <a:lnSpc>
                <a:spcPct val="80000"/>
              </a:lnSpc>
            </a:pPr>
            <a:r>
              <a:rPr lang="uk-UA" sz="2600" b="1" dirty="0" smtClean="0">
                <a:solidFill>
                  <a:schemeClr val="tx1"/>
                </a:solidFill>
              </a:rPr>
              <a:t>Відшкодування за </a:t>
            </a:r>
            <a:r>
              <a:rPr lang="uk-UA" sz="2600" b="1" dirty="0" err="1" smtClean="0">
                <a:solidFill>
                  <a:schemeClr val="tx1"/>
                </a:solidFill>
              </a:rPr>
              <a:t>невиробництво</a:t>
            </a:r>
            <a:r>
              <a:rPr lang="uk-UA" sz="2600" b="1" dirty="0" smtClean="0">
                <a:solidFill>
                  <a:schemeClr val="tx1"/>
                </a:solidFill>
              </a:rPr>
              <a:t> зеленої електроенергії!</a:t>
            </a:r>
            <a:endParaRPr lang="de-DE" sz="2600" b="1" dirty="0">
              <a:solidFill>
                <a:schemeClr val="tx1"/>
              </a:solidFill>
            </a:endParaRPr>
          </a:p>
          <a:p>
            <a:pPr lvl="0">
              <a:lnSpc>
                <a:spcPct val="80000"/>
              </a:lnSpc>
            </a:pPr>
            <a:r>
              <a:rPr lang="uk-UA" sz="2600" b="1" dirty="0" smtClean="0">
                <a:solidFill>
                  <a:schemeClr val="tx1"/>
                </a:solidFill>
              </a:rPr>
              <a:t>ЗВЕ: несистемне втручання у ринкові процеси</a:t>
            </a:r>
            <a:endParaRPr lang="de-DE" sz="2600" b="1" dirty="0">
              <a:solidFill>
                <a:schemeClr val="tx1"/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628650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09D20E39-11B5-45DE-93E8-A3F151813602}" type="datetime1">
              <a:rPr lang="de-DE" smtClean="0"/>
              <a:t>01.04.2016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3028949" y="6356351"/>
            <a:ext cx="3086099" cy="3651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Georg Milbradt TUD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6457949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27F10BB7-6D62-4D63-B9D3-4C61D901155E}" type="slidenum">
              <a:rPr lang="de-DE" smtClean="0"/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5706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84092" y="146055"/>
            <a:ext cx="7886700" cy="1068382"/>
          </a:xfrm>
        </p:spPr>
        <p:txBody>
          <a:bodyPr anchorCtr="1">
            <a:normAutofit fontScale="90000"/>
          </a:bodyPr>
          <a:lstStyle/>
          <a:p>
            <a:pPr lvl="0" algn="ctr"/>
            <a:r>
              <a:rPr lang="uk-UA" sz="3400" b="1" dirty="0" smtClean="0">
                <a:solidFill>
                  <a:srgbClr val="FF0000"/>
                </a:solidFill>
              </a:rPr>
              <a:t>Частка енергоносіїв у виробництві електроенергії у </a:t>
            </a:r>
            <a:r>
              <a:rPr lang="de-DE" sz="3400" b="1" dirty="0" smtClean="0">
                <a:solidFill>
                  <a:srgbClr val="FF0000"/>
                </a:solidFill>
              </a:rPr>
              <a:t> </a:t>
            </a:r>
            <a:r>
              <a:rPr lang="de-DE" sz="3400" b="1" dirty="0">
                <a:solidFill>
                  <a:srgbClr val="FF0000"/>
                </a:solidFill>
              </a:rPr>
              <a:t>%</a:t>
            </a:r>
          </a:p>
        </p:txBody>
      </p:sp>
      <p:pic>
        <p:nvPicPr>
          <p:cNvPr id="3" name="Inhaltsplatzhalt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4092" y="1471613"/>
            <a:ext cx="8189256" cy="4884738"/>
          </a:xfrm>
        </p:spPr>
      </p:pic>
      <p:sp>
        <p:nvSpPr>
          <p:cNvPr id="4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628650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59AD47B7-8026-4D76-9B2E-6454BA696C9C}" type="datetime1">
              <a:rPr lang="de-DE" smtClean="0"/>
              <a:t>01.04.2016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3028949" y="6356351"/>
            <a:ext cx="3086099" cy="3651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Georg Milbradt TUD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6457949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27F10BB7-6D62-4D63-B9D3-4C61D901155E}" type="slidenum">
              <a:rPr lang="de-DE" smtClean="0"/>
              <a:t>28</a:t>
            </a:fld>
            <a:endParaRPr lang="de-DE"/>
          </a:p>
        </p:txBody>
      </p:sp>
      <p:sp>
        <p:nvSpPr>
          <p:cNvPr id="7" name="Прямоугольник 6"/>
          <p:cNvSpPr/>
          <p:nvPr/>
        </p:nvSpPr>
        <p:spPr>
          <a:xfrm>
            <a:off x="7486649" y="2292350"/>
            <a:ext cx="1343026" cy="29860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uk-UA" sz="1200" dirty="0" smtClean="0">
                <a:solidFill>
                  <a:schemeClr val="tx1"/>
                </a:solidFill>
              </a:rPr>
              <a:t>Енергія води</a:t>
            </a:r>
          </a:p>
          <a:p>
            <a:pPr>
              <a:lnSpc>
                <a:spcPct val="150000"/>
              </a:lnSpc>
            </a:pPr>
            <a:r>
              <a:rPr lang="uk-UA" sz="1200" dirty="0" smtClean="0">
                <a:solidFill>
                  <a:schemeClr val="tx1"/>
                </a:solidFill>
              </a:rPr>
              <a:t>Побут. відходи</a:t>
            </a:r>
          </a:p>
          <a:p>
            <a:pPr>
              <a:lnSpc>
                <a:spcPct val="150000"/>
              </a:lnSpc>
            </a:pPr>
            <a:r>
              <a:rPr lang="uk-UA" sz="1200" dirty="0" smtClean="0">
                <a:solidFill>
                  <a:schemeClr val="tx1"/>
                </a:solidFill>
              </a:rPr>
              <a:t>Біомаса</a:t>
            </a:r>
          </a:p>
          <a:p>
            <a:pPr>
              <a:lnSpc>
                <a:spcPct val="150000"/>
              </a:lnSpc>
            </a:pPr>
            <a:r>
              <a:rPr lang="uk-UA" sz="1200" dirty="0" smtClean="0">
                <a:solidFill>
                  <a:schemeClr val="tx1"/>
                </a:solidFill>
              </a:rPr>
              <a:t>Енергія вітру</a:t>
            </a:r>
          </a:p>
          <a:p>
            <a:pPr>
              <a:lnSpc>
                <a:spcPct val="150000"/>
              </a:lnSpc>
            </a:pPr>
            <a:r>
              <a:rPr lang="uk-UA" sz="1200" dirty="0" smtClean="0">
                <a:solidFill>
                  <a:schemeClr val="tx1"/>
                </a:solidFill>
              </a:rPr>
              <a:t>Енергія сонця</a:t>
            </a:r>
          </a:p>
          <a:p>
            <a:pPr>
              <a:spcAft>
                <a:spcPts val="600"/>
              </a:spcAft>
            </a:pPr>
            <a:r>
              <a:rPr lang="uk-UA" sz="1200" dirty="0" smtClean="0">
                <a:solidFill>
                  <a:schemeClr val="tx1"/>
                </a:solidFill>
              </a:rPr>
              <a:t>Природний газ</a:t>
            </a:r>
          </a:p>
          <a:p>
            <a:pPr>
              <a:spcAft>
                <a:spcPts val="600"/>
              </a:spcAft>
            </a:pPr>
            <a:r>
              <a:rPr lang="uk-UA" sz="1200" dirty="0" smtClean="0">
                <a:solidFill>
                  <a:schemeClr val="tx1"/>
                </a:solidFill>
              </a:rPr>
              <a:t>Атомна енергія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uk-UA" sz="1200" dirty="0" smtClean="0">
                <a:solidFill>
                  <a:schemeClr val="tx1"/>
                </a:solidFill>
              </a:rPr>
              <a:t>Кам’яне </a:t>
            </a:r>
            <a:r>
              <a:rPr lang="uk-UA" sz="1200" dirty="0" err="1" smtClean="0">
                <a:solidFill>
                  <a:schemeClr val="tx1"/>
                </a:solidFill>
              </a:rPr>
              <a:t>вугіл</a:t>
            </a:r>
            <a:r>
              <a:rPr lang="uk-UA" sz="1200" dirty="0" smtClean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uk-UA" sz="1200" dirty="0" smtClean="0">
                <a:solidFill>
                  <a:schemeClr val="tx1"/>
                </a:solidFill>
              </a:rPr>
              <a:t>Буре </a:t>
            </a:r>
            <a:r>
              <a:rPr lang="uk-UA" sz="1200" dirty="0">
                <a:solidFill>
                  <a:schemeClr val="tx1"/>
                </a:solidFill>
              </a:rPr>
              <a:t>вугілля</a:t>
            </a:r>
          </a:p>
          <a:p>
            <a:pPr>
              <a:lnSpc>
                <a:spcPct val="150000"/>
              </a:lnSpc>
            </a:pPr>
            <a:r>
              <a:rPr lang="uk-UA" sz="1200" dirty="0">
                <a:solidFill>
                  <a:schemeClr val="tx1"/>
                </a:solidFill>
              </a:rPr>
              <a:t>Нафта</a:t>
            </a:r>
          </a:p>
          <a:p>
            <a:pPr>
              <a:lnSpc>
                <a:spcPct val="150000"/>
              </a:lnSpc>
            </a:pPr>
            <a:r>
              <a:rPr lang="uk-UA" sz="1200" dirty="0">
                <a:solidFill>
                  <a:schemeClr val="tx1"/>
                </a:solidFill>
              </a:rPr>
              <a:t>Інше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09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628650" y="421316"/>
            <a:ext cx="7776000" cy="617928"/>
          </a:xfrm>
        </p:spPr>
        <p:txBody>
          <a:bodyPr anchorCtr="1"/>
          <a:lstStyle/>
          <a:p>
            <a:pPr lvl="0" algn="ctr"/>
            <a:r>
              <a:rPr lang="uk-UA" b="1" dirty="0" smtClean="0">
                <a:solidFill>
                  <a:srgbClr val="FF0000"/>
                </a:solidFill>
              </a:rPr>
              <a:t>Перерозподіл за ЗВЕ</a:t>
            </a:r>
            <a:r>
              <a:rPr lang="de-DE" b="1" dirty="0" smtClean="0">
                <a:solidFill>
                  <a:srgbClr val="FF0000"/>
                </a:solidFill>
              </a:rPr>
              <a:t/>
            </a:r>
            <a:br>
              <a:rPr lang="de-DE" b="1" dirty="0" smtClean="0">
                <a:solidFill>
                  <a:srgbClr val="FF0000"/>
                </a:solidFill>
              </a:rPr>
            </a:br>
            <a:r>
              <a:rPr lang="de-DE" b="1" dirty="0">
                <a:solidFill>
                  <a:srgbClr val="FF0000"/>
                </a:solidFill>
              </a:rPr>
              <a:t/>
            </a:r>
            <a:br>
              <a:rPr lang="de-DE" b="1" dirty="0">
                <a:solidFill>
                  <a:srgbClr val="FF0000"/>
                </a:solidFill>
              </a:rPr>
            </a:br>
            <a:r>
              <a:rPr lang="de-DE" b="1" dirty="0" smtClean="0">
                <a:solidFill>
                  <a:srgbClr val="FF0000"/>
                </a:solidFill>
              </a:rPr>
              <a:t/>
            </a:r>
            <a:br>
              <a:rPr lang="de-DE" b="1" dirty="0" smtClean="0">
                <a:solidFill>
                  <a:srgbClr val="FF0000"/>
                </a:solidFill>
              </a:rPr>
            </a:br>
            <a:r>
              <a:rPr lang="uk-UA" b="1" dirty="0" smtClean="0">
                <a:solidFill>
                  <a:srgbClr val="FF0000"/>
                </a:solidFill>
              </a:rPr>
              <a:t> </a:t>
            </a:r>
            <a:endParaRPr lang="de-DE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Inhaltsplatzhalt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4439856"/>
              </p:ext>
            </p:extLst>
          </p:nvPr>
        </p:nvGraphicFramePr>
        <p:xfrm>
          <a:off x="757742" y="1281669"/>
          <a:ext cx="7886700" cy="4617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628650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82E0C8AB-E9CA-4870-8089-1497CC737004}" type="datetime1">
              <a:rPr lang="de-DE" smtClean="0"/>
              <a:t>01.04.2016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3028949" y="6356351"/>
            <a:ext cx="3086099" cy="3651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Georg Milbradt TUD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6457949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27F10BB7-6D62-4D63-B9D3-4C61D901155E}" type="slidenum">
              <a:rPr lang="de-DE" smtClean="0"/>
              <a:t>29</a:t>
            </a:fld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752168" y="6076335"/>
            <a:ext cx="19338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solidFill>
                  <a:schemeClr val="tx1"/>
                </a:solidFill>
              </a:rPr>
              <a:t>Source: BMU: Netztransparenz.de</a:t>
            </a:r>
            <a:endParaRPr lang="de-DE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881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266700" y="1414822"/>
            <a:ext cx="8712968" cy="922114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smtClean="0">
                <a:solidFill>
                  <a:srgbClr val="FF0000"/>
                </a:solidFill>
                <a:cs typeface="Calibri" pitchFamily="34" charset="0"/>
              </a:rPr>
              <a:t>Основні питання діяльності держави</a:t>
            </a:r>
            <a:endParaRPr lang="de-DE" sz="3600" b="1" dirty="0">
              <a:solidFill>
                <a:srgbClr val="FF0000"/>
              </a:solidFill>
              <a:cs typeface="Calibri" pitchFamily="34" charset="0"/>
            </a:endParaRPr>
          </a:p>
        </p:txBody>
      </p:sp>
      <p:sp>
        <p:nvSpPr>
          <p:cNvPr id="10" name="Inhaltsplatzhalter 9"/>
          <p:cNvSpPr>
            <a:spLocks noGrp="1"/>
          </p:cNvSpPr>
          <p:nvPr>
            <p:ph idx="1"/>
          </p:nvPr>
        </p:nvSpPr>
        <p:spPr>
          <a:xfrm>
            <a:off x="401216" y="2463280"/>
            <a:ext cx="8229600" cy="386287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sz="2400" b="1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У якій сфері повинна діяти держава?</a:t>
            </a:r>
            <a:endParaRPr lang="de-DE" sz="2400" b="1" dirty="0" smtClean="0">
              <a:solidFill>
                <a:schemeClr val="tx1"/>
              </a:solidFill>
              <a:latin typeface="+mj-lt"/>
              <a:cs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sz="2400" b="1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Як приймаються рішення у межах держави?</a:t>
            </a:r>
            <a:endParaRPr lang="de-DE" sz="2400" b="1" dirty="0" smtClean="0">
              <a:solidFill>
                <a:schemeClr val="tx1"/>
              </a:solidFill>
              <a:latin typeface="+mj-lt"/>
              <a:cs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sz="2400" b="1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Як повинна фінансуватися держава (податки, інші обов'язкові збори,  заборгованість, доходи/прибутки приватної економіки?)</a:t>
            </a:r>
            <a:endParaRPr lang="de-DE" sz="2400" b="1" dirty="0" smtClean="0">
              <a:solidFill>
                <a:schemeClr val="tx1"/>
              </a:solidFill>
              <a:latin typeface="+mj-lt"/>
              <a:cs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sz="2400" b="1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Які державні рівні повинні мати повноваження? (принцип </a:t>
            </a:r>
            <a:r>
              <a:rPr lang="uk-UA" sz="2400" b="1" dirty="0" err="1" smtClean="0">
                <a:solidFill>
                  <a:schemeClr val="tx1"/>
                </a:solidFill>
                <a:latin typeface="+mj-lt"/>
                <a:cs typeface="Calibri" pitchFamily="34" charset="0"/>
              </a:rPr>
              <a:t>субсидіарності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, </a:t>
            </a:r>
            <a:r>
              <a:rPr lang="uk-UA" sz="2400" b="1" dirty="0" err="1" smtClean="0">
                <a:solidFill>
                  <a:schemeClr val="tx1"/>
                </a:solidFill>
                <a:latin typeface="+mj-lt"/>
                <a:cs typeface="Calibri" pitchFamily="34" charset="0"/>
              </a:rPr>
              <a:t>приорітет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 меншої одиниці)</a:t>
            </a:r>
            <a:endParaRPr lang="de-DE" sz="2400" b="1" dirty="0" smtClean="0">
              <a:solidFill>
                <a:schemeClr val="tx1"/>
              </a:solidFill>
              <a:latin typeface="+mj-lt"/>
              <a:cs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Georg Milbradt TUD</a:t>
            </a:r>
            <a:endParaRPr lang="de-DE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7192-F9DF-4D8D-84F3-ECB4664BDF66}" type="datetime1">
              <a:rPr lang="de-DE" smtClean="0"/>
              <a:t>01.04.2016</a:t>
            </a:fld>
            <a:endParaRPr lang="de-DE"/>
          </a:p>
        </p:txBody>
      </p:sp>
      <p:pic>
        <p:nvPicPr>
          <p:cNvPr id="8" name="Inhaltsplatzhalter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700" y="49997"/>
            <a:ext cx="1714583" cy="110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3306473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17299" y="623790"/>
            <a:ext cx="7776000" cy="617928"/>
          </a:xfrm>
        </p:spPr>
        <p:txBody>
          <a:bodyPr anchorCtr="1">
            <a:normAutofit fontScale="90000"/>
          </a:bodyPr>
          <a:lstStyle/>
          <a:p>
            <a:pPr lvl="0" algn="ctr"/>
            <a:r>
              <a:rPr lang="uk-UA" b="1" dirty="0" smtClean="0">
                <a:solidFill>
                  <a:srgbClr val="FF0000"/>
                </a:solidFill>
              </a:rPr>
              <a:t>Структура тарифу на електроенергію</a:t>
            </a:r>
            <a:r>
              <a:rPr lang="de-DE" b="1" dirty="0">
                <a:solidFill>
                  <a:srgbClr val="FF0000"/>
                </a:solidFill>
              </a:rPr>
              <a:t/>
            </a:r>
            <a:br>
              <a:rPr lang="de-DE" b="1" dirty="0">
                <a:solidFill>
                  <a:srgbClr val="FF0000"/>
                </a:solidFill>
              </a:rPr>
            </a:br>
            <a:r>
              <a:rPr lang="de-DE" b="1" dirty="0" smtClean="0">
                <a:solidFill>
                  <a:srgbClr val="FF0000"/>
                </a:solidFill>
              </a:rPr>
              <a:t>(</a:t>
            </a:r>
            <a:r>
              <a:rPr lang="uk-UA" b="1" dirty="0" smtClean="0">
                <a:solidFill>
                  <a:srgbClr val="FF0000"/>
                </a:solidFill>
              </a:rPr>
              <a:t>квітень</a:t>
            </a:r>
            <a:r>
              <a:rPr lang="de-DE" b="1" dirty="0" smtClean="0">
                <a:solidFill>
                  <a:srgbClr val="FF0000"/>
                </a:solidFill>
              </a:rPr>
              <a:t> 2015</a:t>
            </a:r>
            <a:r>
              <a:rPr lang="uk-UA" b="1" dirty="0" smtClean="0">
                <a:solidFill>
                  <a:srgbClr val="FF0000"/>
                </a:solidFill>
              </a:rPr>
              <a:t> р.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uk-UA" b="1" dirty="0" smtClean="0">
                <a:solidFill>
                  <a:srgbClr val="FF0000"/>
                </a:solidFill>
              </a:rPr>
              <a:t>за</a:t>
            </a:r>
            <a:r>
              <a:rPr lang="de-DE" b="1" dirty="0" smtClean="0">
                <a:solidFill>
                  <a:srgbClr val="FF0000"/>
                </a:solidFill>
              </a:rPr>
              <a:t> 3</a:t>
            </a:r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de-DE" b="1" dirty="0" smtClean="0">
                <a:solidFill>
                  <a:srgbClr val="FF0000"/>
                </a:solidFill>
              </a:rPr>
              <a:t>500</a:t>
            </a:r>
            <a:r>
              <a:rPr lang="uk-UA" b="1" dirty="0" smtClean="0">
                <a:solidFill>
                  <a:srgbClr val="FF0000"/>
                </a:solidFill>
              </a:rPr>
              <a:t> кВт/рік)</a:t>
            </a:r>
            <a:endParaRPr lang="de-DE" b="1" dirty="0">
              <a:solidFill>
                <a:srgbClr val="FF0000"/>
              </a:solidFill>
            </a:endParaRPr>
          </a:p>
        </p:txBody>
      </p:sp>
      <p:pic>
        <p:nvPicPr>
          <p:cNvPr id="3" name="Inhaltsplatzhalt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1853845"/>
            <a:ext cx="7886700" cy="4294909"/>
          </a:xfrm>
        </p:spPr>
      </p:pic>
      <p:sp>
        <p:nvSpPr>
          <p:cNvPr id="4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628650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A5BAAFCC-F76B-45C9-8A46-919FF76CCE20}" type="datetime1">
              <a:rPr lang="de-DE" smtClean="0"/>
              <a:t>01.04.2016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3028949" y="6356351"/>
            <a:ext cx="3086099" cy="3651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Georg Milbradt TUD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6457949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27F10BB7-6D62-4D63-B9D3-4C61D901155E}" type="slidenum">
              <a:rPr lang="de-DE" smtClean="0"/>
              <a:t>30</a:t>
            </a:fld>
            <a:endParaRPr lang="de-DE"/>
          </a:p>
        </p:txBody>
      </p:sp>
      <p:sp>
        <p:nvSpPr>
          <p:cNvPr id="7" name="Прямоугольник 6"/>
          <p:cNvSpPr/>
          <p:nvPr/>
        </p:nvSpPr>
        <p:spPr>
          <a:xfrm>
            <a:off x="628650" y="3114675"/>
            <a:ext cx="1485900" cy="323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300" b="1" smtClean="0">
                <a:solidFill>
                  <a:schemeClr val="tx1"/>
                </a:solidFill>
              </a:rPr>
              <a:t>Концесійні збори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81075" y="2381250"/>
            <a:ext cx="1485900" cy="3756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300" b="1" dirty="0" smtClean="0">
                <a:solidFill>
                  <a:schemeClr val="tx1"/>
                </a:solidFill>
              </a:rPr>
              <a:t>Податок на електроенергію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38350" y="1898284"/>
            <a:ext cx="1485900" cy="161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300" b="1" dirty="0" smtClean="0">
                <a:solidFill>
                  <a:schemeClr val="tx1"/>
                </a:solidFill>
              </a:rPr>
              <a:t>ПДВ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29147" y="2257545"/>
            <a:ext cx="1828801" cy="323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300" b="1" dirty="0" smtClean="0">
                <a:solidFill>
                  <a:schemeClr val="tx1"/>
                </a:solidFill>
              </a:rPr>
              <a:t>Перерозподіл за ЗВЕ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886325" y="3276600"/>
            <a:ext cx="1485900" cy="323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300" b="1" dirty="0" smtClean="0">
                <a:solidFill>
                  <a:schemeClr val="tx1"/>
                </a:solidFill>
              </a:rPr>
              <a:t>Інші перерозподіли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629147" y="4086884"/>
            <a:ext cx="1952627" cy="5326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300" b="1" dirty="0" smtClean="0">
                <a:solidFill>
                  <a:schemeClr val="tx1"/>
                </a:solidFill>
              </a:rPr>
              <a:t>Чисте відшкодування мережам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14400" y="4476629"/>
            <a:ext cx="1485900" cy="6763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300" b="1" dirty="0" smtClean="0">
                <a:solidFill>
                  <a:schemeClr val="tx1"/>
                </a:solidFill>
              </a:rPr>
              <a:t>Придбання енергії, збут, інші витрати та маржа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028949" y="4905375"/>
            <a:ext cx="2343151" cy="82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300" b="1" dirty="0" smtClean="0">
                <a:solidFill>
                  <a:schemeClr val="tx1"/>
                </a:solidFill>
              </a:rPr>
              <a:t>Відшкодування за розрахунки, вимірювання та підтримку вимірювальних пристроїв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95327" y="3018423"/>
            <a:ext cx="1485900" cy="4067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300" b="1" dirty="0" smtClean="0">
                <a:solidFill>
                  <a:schemeClr val="tx1"/>
                </a:solidFill>
              </a:rPr>
              <a:t>Концесійні збори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867525" y="1909387"/>
            <a:ext cx="1600201" cy="519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300" b="1" dirty="0" smtClean="0">
                <a:solidFill>
                  <a:schemeClr val="tx1"/>
                </a:solidFill>
              </a:rPr>
              <a:t>Перерозподіл за Законом про </a:t>
            </a:r>
            <a:r>
              <a:rPr lang="uk-UA" sz="1300" b="1" dirty="0" err="1" smtClean="0">
                <a:solidFill>
                  <a:schemeClr val="tx1"/>
                </a:solidFill>
              </a:rPr>
              <a:t>когенерацію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457948" y="2691108"/>
            <a:ext cx="1924049" cy="5023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200" b="1" dirty="0" smtClean="0">
                <a:solidFill>
                  <a:schemeClr val="tx1"/>
                </a:solidFill>
              </a:rPr>
              <a:t>Перерозподіл за Постановою про </a:t>
            </a:r>
            <a:r>
              <a:rPr lang="uk-UA" sz="1200" b="1" dirty="0" err="1" smtClean="0">
                <a:solidFill>
                  <a:schemeClr val="tx1"/>
                </a:solidFill>
              </a:rPr>
              <a:t>відшкод</a:t>
            </a:r>
            <a:r>
              <a:rPr lang="uk-UA" sz="1200" b="1" dirty="0" smtClean="0">
                <a:solidFill>
                  <a:schemeClr val="tx1"/>
                </a:solidFill>
              </a:rPr>
              <a:t>. мережам §19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867525" y="3600450"/>
            <a:ext cx="1647824" cy="465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300" b="1" dirty="0" smtClean="0">
                <a:solidFill>
                  <a:schemeClr val="tx1"/>
                </a:solidFill>
              </a:rPr>
              <a:t>Перерозподіл за відключення </a:t>
            </a:r>
            <a:endParaRPr lang="ru-RU" sz="13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154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300542" y="495058"/>
            <a:ext cx="7776000" cy="617928"/>
          </a:xfrm>
        </p:spPr>
        <p:txBody>
          <a:bodyPr anchorCtr="1">
            <a:normAutofit fontScale="90000"/>
          </a:bodyPr>
          <a:lstStyle/>
          <a:p>
            <a:pPr lvl="0" algn="ctr"/>
            <a:r>
              <a:rPr lang="uk-UA" b="1" dirty="0" smtClean="0">
                <a:solidFill>
                  <a:srgbClr val="FF0000"/>
                </a:solidFill>
              </a:rPr>
              <a:t>Порівняння ціни на електроенергію Німеччина – Франція, центи</a:t>
            </a:r>
            <a:endParaRPr lang="de-DE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Inhaltsplatzhalt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9833096"/>
              </p:ext>
            </p:extLst>
          </p:nvPr>
        </p:nvGraphicFramePr>
        <p:xfrm>
          <a:off x="628650" y="1492620"/>
          <a:ext cx="7886700" cy="4521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628650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421BE5D2-5995-4706-A413-47B664011E21}" type="datetime1">
              <a:rPr lang="de-DE" smtClean="0"/>
              <a:t>01.04.2016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3028949" y="6356351"/>
            <a:ext cx="3086099" cy="3651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Georg Milbradt TUD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6457949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27F10BB7-6D62-4D63-B9D3-4C61D901155E}" type="slidenum">
              <a:rPr lang="de-DE" smtClean="0"/>
              <a:t>31</a:t>
            </a:fld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752168" y="6076335"/>
            <a:ext cx="1253613" cy="217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solidFill>
                  <a:schemeClr val="tx1"/>
                </a:solidFill>
              </a:rPr>
              <a:t>Source: HW Sinn, ifo</a:t>
            </a:r>
            <a:endParaRPr lang="de-DE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636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628650" y="495058"/>
            <a:ext cx="7776000" cy="617928"/>
          </a:xfrm>
        </p:spPr>
        <p:txBody>
          <a:bodyPr anchorCtr="1">
            <a:noAutofit/>
          </a:bodyPr>
          <a:lstStyle/>
          <a:p>
            <a:pPr lvl="0" algn="ctr"/>
            <a:r>
              <a:rPr lang="uk-UA" sz="3600" b="1" dirty="0" smtClean="0">
                <a:solidFill>
                  <a:srgbClr val="FF0000"/>
                </a:solidFill>
              </a:rPr>
              <a:t>Навантаження на </a:t>
            </a:r>
            <a:br>
              <a:rPr lang="uk-UA" sz="3600" b="1" dirty="0" smtClean="0">
                <a:solidFill>
                  <a:srgbClr val="FF0000"/>
                </a:solidFill>
              </a:rPr>
            </a:br>
            <a:r>
              <a:rPr lang="uk-UA" sz="3600" b="1" dirty="0" smtClean="0">
                <a:solidFill>
                  <a:srgbClr val="FF0000"/>
                </a:solidFill>
              </a:rPr>
              <a:t>споживачів </a:t>
            </a:r>
            <a:r>
              <a:rPr lang="de-DE" sz="3600" b="1" dirty="0" smtClean="0">
                <a:solidFill>
                  <a:srgbClr val="FF0000"/>
                </a:solidFill>
              </a:rPr>
              <a:t>2015</a:t>
            </a:r>
            <a:r>
              <a:rPr lang="uk-UA" sz="3600" b="1" dirty="0" smtClean="0">
                <a:solidFill>
                  <a:srgbClr val="FF0000"/>
                </a:solidFill>
              </a:rPr>
              <a:t> р.</a:t>
            </a:r>
            <a:endParaRPr lang="de-DE" sz="3600" b="1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770689" y="1826668"/>
            <a:ext cx="7776000" cy="38160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de-DE" sz="4400" b="1" dirty="0">
                <a:solidFill>
                  <a:schemeClr val="tx1"/>
                </a:solidFill>
              </a:rPr>
              <a:t>21,8 </a:t>
            </a:r>
            <a:r>
              <a:rPr lang="uk-UA" sz="4400" b="1" dirty="0" smtClean="0">
                <a:solidFill>
                  <a:schemeClr val="tx1"/>
                </a:solidFill>
              </a:rPr>
              <a:t>млрд</a:t>
            </a:r>
            <a:r>
              <a:rPr lang="de-DE" sz="4400" b="1" dirty="0" smtClean="0">
                <a:solidFill>
                  <a:schemeClr val="tx1"/>
                </a:solidFill>
              </a:rPr>
              <a:t>. </a:t>
            </a:r>
            <a:r>
              <a:rPr lang="de-DE" sz="4400" b="1" dirty="0">
                <a:solidFill>
                  <a:schemeClr val="tx1"/>
                </a:solidFill>
              </a:rPr>
              <a:t>€ </a:t>
            </a:r>
            <a:r>
              <a:rPr lang="uk-UA" sz="4400" b="1" dirty="0" smtClean="0">
                <a:solidFill>
                  <a:schemeClr val="tx1"/>
                </a:solidFill>
              </a:rPr>
              <a:t>щорічний перерозподіл у</a:t>
            </a:r>
            <a:r>
              <a:rPr lang="de-DE" sz="4400" b="1" dirty="0" smtClean="0">
                <a:solidFill>
                  <a:schemeClr val="tx1"/>
                </a:solidFill>
              </a:rPr>
              <a:t> 2015</a:t>
            </a:r>
            <a:r>
              <a:rPr lang="uk-UA" sz="4400" b="1" dirty="0" smtClean="0">
                <a:solidFill>
                  <a:schemeClr val="tx1"/>
                </a:solidFill>
              </a:rPr>
              <a:t> р.</a:t>
            </a:r>
            <a:endParaRPr lang="de-DE" sz="4400" b="1" dirty="0">
              <a:solidFill>
                <a:schemeClr val="tx1"/>
              </a:solidFill>
            </a:endParaRPr>
          </a:p>
          <a:p>
            <a:pPr lvl="0"/>
            <a:r>
              <a:rPr lang="uk-UA" sz="4400" b="1" dirty="0" smtClean="0">
                <a:solidFill>
                  <a:schemeClr val="tx1"/>
                </a:solidFill>
              </a:rPr>
              <a:t>Загальне навантаження</a:t>
            </a:r>
            <a:r>
              <a:rPr lang="de-DE" sz="4400" b="1" dirty="0" smtClean="0">
                <a:solidFill>
                  <a:schemeClr val="tx1"/>
                </a:solidFill>
              </a:rPr>
              <a:t>: </a:t>
            </a:r>
            <a:r>
              <a:rPr lang="uk-UA" sz="4400" b="1" dirty="0" smtClean="0">
                <a:solidFill>
                  <a:schemeClr val="tx1"/>
                </a:solidFill>
              </a:rPr>
              <a:t>попередні платежі та аванси: декілька </a:t>
            </a:r>
            <a:r>
              <a:rPr lang="de-DE" sz="4400" b="1" dirty="0" smtClean="0">
                <a:solidFill>
                  <a:schemeClr val="tx1"/>
                </a:solidFill>
              </a:rPr>
              <a:t>100 </a:t>
            </a:r>
            <a:r>
              <a:rPr lang="uk-UA" sz="4400" b="1" dirty="0" smtClean="0">
                <a:solidFill>
                  <a:schemeClr val="tx1"/>
                </a:solidFill>
              </a:rPr>
              <a:t>млрд</a:t>
            </a:r>
            <a:r>
              <a:rPr lang="de-DE" sz="4400" b="1" dirty="0" smtClean="0">
                <a:solidFill>
                  <a:schemeClr val="tx1"/>
                </a:solidFill>
              </a:rPr>
              <a:t>. </a:t>
            </a:r>
            <a:r>
              <a:rPr lang="de-DE" sz="4400" b="1" dirty="0">
                <a:solidFill>
                  <a:schemeClr val="tx1"/>
                </a:solidFill>
              </a:rPr>
              <a:t>€, </a:t>
            </a:r>
            <a:r>
              <a:rPr lang="uk-UA" sz="4400" b="1" dirty="0" smtClean="0">
                <a:solidFill>
                  <a:schemeClr val="tx1"/>
                </a:solidFill>
              </a:rPr>
              <a:t>кінець невідомий</a:t>
            </a:r>
            <a:r>
              <a:rPr lang="de-DE" dirty="0" smtClean="0"/>
              <a:t>.</a:t>
            </a:r>
            <a:endParaRPr lang="de-DE" dirty="0"/>
          </a:p>
          <a:p>
            <a:pPr lvl="0"/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628650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9160DFC3-8C57-4FE8-AEA4-B5701C1CF8E4}" type="datetime1">
              <a:rPr lang="de-DE" smtClean="0"/>
              <a:t>01.04.2016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3028949" y="6356351"/>
            <a:ext cx="3086099" cy="3651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Georg Milbradt TUD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6457949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27F10BB7-6D62-4D63-B9D3-4C61D901155E}" type="slidenum">
              <a:rPr lang="de-DE" smtClean="0"/>
              <a:t>32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0533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30307" y="365129"/>
            <a:ext cx="8283385" cy="1006471"/>
          </a:xfrm>
        </p:spPr>
        <p:txBody>
          <a:bodyPr anchorCtr="1">
            <a:normAutofit/>
          </a:bodyPr>
          <a:lstStyle/>
          <a:p>
            <a:pPr lvl="0" algn="ctr"/>
            <a:r>
              <a:rPr lang="uk-UA" b="1" dirty="0" smtClean="0">
                <a:solidFill>
                  <a:srgbClr val="FF0000"/>
                </a:solidFill>
              </a:rPr>
              <a:t>Альтернатива та конкуренція</a:t>
            </a:r>
            <a:r>
              <a:rPr lang="de-DE" b="1" dirty="0" smtClean="0">
                <a:solidFill>
                  <a:srgbClr val="FF0000"/>
                </a:solidFill>
              </a:rPr>
              <a:t>: </a:t>
            </a:r>
            <a:r>
              <a:rPr lang="de-DE" b="1" dirty="0">
                <a:solidFill>
                  <a:srgbClr val="FF0000"/>
                </a:solidFill>
              </a:rPr>
              <a:t/>
            </a:r>
            <a:br>
              <a:rPr lang="de-DE" b="1" dirty="0">
                <a:solidFill>
                  <a:srgbClr val="FF0000"/>
                </a:solidFill>
              </a:rPr>
            </a:br>
            <a:r>
              <a:rPr lang="uk-UA" b="1" dirty="0" smtClean="0">
                <a:solidFill>
                  <a:srgbClr val="FF0000"/>
                </a:solidFill>
              </a:rPr>
              <a:t>Торгівля викидами </a:t>
            </a:r>
            <a:r>
              <a:rPr lang="de-DE" b="1" dirty="0" smtClean="0">
                <a:solidFill>
                  <a:srgbClr val="FF0000"/>
                </a:solidFill>
              </a:rPr>
              <a:t>CO₂</a:t>
            </a:r>
            <a:r>
              <a:rPr lang="uk-UA" b="1" dirty="0" smtClean="0">
                <a:solidFill>
                  <a:srgbClr val="FF0000"/>
                </a:solidFill>
              </a:rPr>
              <a:t> в ЄС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684000" y="1371600"/>
            <a:ext cx="7776000" cy="4892399"/>
          </a:xfrm>
        </p:spPr>
        <p:txBody>
          <a:bodyPr>
            <a:normAutofit fontScale="92500"/>
          </a:bodyPr>
          <a:lstStyle/>
          <a:p>
            <a:pPr lvl="0">
              <a:lnSpc>
                <a:spcPct val="70000"/>
              </a:lnSpc>
            </a:pPr>
            <a:r>
              <a:rPr lang="uk-UA" sz="2600" b="1" dirty="0" smtClean="0">
                <a:solidFill>
                  <a:schemeClr val="tx1"/>
                </a:solidFill>
              </a:rPr>
              <a:t>Встановлені найвищі ліміти викидів для ЄС</a:t>
            </a:r>
            <a:endParaRPr lang="de-DE" sz="2600" b="1" dirty="0">
              <a:solidFill>
                <a:schemeClr val="tx1"/>
              </a:solidFill>
            </a:endParaRPr>
          </a:p>
          <a:p>
            <a:pPr lvl="0">
              <a:lnSpc>
                <a:spcPct val="70000"/>
              </a:lnSpc>
            </a:pPr>
            <a:r>
              <a:rPr lang="uk-UA" sz="2600" b="1" dirty="0" smtClean="0">
                <a:solidFill>
                  <a:schemeClr val="tx1"/>
                </a:solidFill>
              </a:rPr>
              <a:t>Сертифікати викидів, які можна продавати та купувати, для того щоби заощадити викиди </a:t>
            </a:r>
            <a:r>
              <a:rPr lang="de-DE" sz="2600" b="1" dirty="0" smtClean="0">
                <a:solidFill>
                  <a:schemeClr val="tx1"/>
                </a:solidFill>
              </a:rPr>
              <a:t>CO₂</a:t>
            </a:r>
            <a:r>
              <a:rPr lang="uk-UA" sz="2600" b="1" dirty="0" smtClean="0">
                <a:solidFill>
                  <a:schemeClr val="tx1"/>
                </a:solidFill>
              </a:rPr>
              <a:t> там, де витрати на зниження викидів є найменшими</a:t>
            </a:r>
            <a:r>
              <a:rPr lang="de-DE" sz="2600" b="1" dirty="0" smtClean="0">
                <a:solidFill>
                  <a:schemeClr val="tx1"/>
                </a:solidFill>
              </a:rPr>
              <a:t>.</a:t>
            </a:r>
            <a:endParaRPr lang="de-DE" sz="2600" b="1" dirty="0">
              <a:solidFill>
                <a:schemeClr val="tx1"/>
              </a:solidFill>
            </a:endParaRPr>
          </a:p>
          <a:p>
            <a:pPr lvl="0">
              <a:lnSpc>
                <a:spcPct val="70000"/>
              </a:lnSpc>
            </a:pPr>
            <a:endParaRPr lang="de-DE" sz="2600" b="1" dirty="0">
              <a:solidFill>
                <a:schemeClr val="tx1"/>
              </a:solidFill>
            </a:endParaRPr>
          </a:p>
          <a:p>
            <a:pPr marL="0" lvl="0" indent="0">
              <a:lnSpc>
                <a:spcPct val="70000"/>
              </a:lnSpc>
              <a:buNone/>
            </a:pPr>
            <a:r>
              <a:rPr lang="uk-UA" sz="2600" b="1" dirty="0" smtClean="0">
                <a:solidFill>
                  <a:schemeClr val="tx1"/>
                </a:solidFill>
              </a:rPr>
              <a:t>Наслідки використання обох інструментів</a:t>
            </a:r>
            <a:r>
              <a:rPr lang="de-DE" sz="2600" b="1" dirty="0" smtClean="0">
                <a:solidFill>
                  <a:schemeClr val="tx1"/>
                </a:solidFill>
              </a:rPr>
              <a:t>:</a:t>
            </a:r>
            <a:endParaRPr lang="de-DE" sz="2600" b="1" dirty="0">
              <a:solidFill>
                <a:schemeClr val="tx1"/>
              </a:solidFill>
            </a:endParaRPr>
          </a:p>
          <a:p>
            <a:pPr lvl="0">
              <a:lnSpc>
                <a:spcPct val="70000"/>
              </a:lnSpc>
            </a:pPr>
            <a:r>
              <a:rPr lang="uk-UA" sz="2600" b="1" dirty="0" smtClean="0">
                <a:solidFill>
                  <a:schemeClr val="tx1"/>
                </a:solidFill>
              </a:rPr>
              <a:t>Немає зниження викидів </a:t>
            </a:r>
            <a:r>
              <a:rPr lang="de-DE" sz="2600" b="1" dirty="0">
                <a:solidFill>
                  <a:schemeClr val="tx1"/>
                </a:solidFill>
              </a:rPr>
              <a:t>CO</a:t>
            </a:r>
            <a:r>
              <a:rPr lang="de-DE" sz="2600" b="1" dirty="0" smtClean="0">
                <a:solidFill>
                  <a:schemeClr val="tx1"/>
                </a:solidFill>
              </a:rPr>
              <a:t>₂</a:t>
            </a:r>
            <a:r>
              <a:rPr lang="uk-UA" sz="2600" b="1" dirty="0" smtClean="0">
                <a:solidFill>
                  <a:schemeClr val="tx1"/>
                </a:solidFill>
              </a:rPr>
              <a:t> за рахунок німецького ЗВЕ, тому що немає зниження сертифікатів</a:t>
            </a:r>
          </a:p>
          <a:p>
            <a:pPr lvl="0">
              <a:lnSpc>
                <a:spcPct val="70000"/>
              </a:lnSpc>
            </a:pPr>
            <a:r>
              <a:rPr lang="uk-UA" sz="2600" b="1" dirty="0" smtClean="0">
                <a:solidFill>
                  <a:schemeClr val="tx1"/>
                </a:solidFill>
              </a:rPr>
              <a:t>Зниження ціни сертифікатів з </a:t>
            </a:r>
            <a:r>
              <a:rPr lang="uk-UA" sz="2600" b="1" dirty="0" err="1" smtClean="0">
                <a:solidFill>
                  <a:schemeClr val="tx1"/>
                </a:solidFill>
              </a:rPr>
              <a:t>макс</a:t>
            </a:r>
            <a:r>
              <a:rPr lang="uk-UA" sz="2600" b="1" dirty="0" smtClean="0">
                <a:solidFill>
                  <a:schemeClr val="tx1"/>
                </a:solidFill>
              </a:rPr>
              <a:t>. 30 </a:t>
            </a:r>
            <a:r>
              <a:rPr lang="de-DE" sz="2600" b="1" dirty="0" smtClean="0">
                <a:solidFill>
                  <a:schemeClr val="tx1"/>
                </a:solidFill>
              </a:rPr>
              <a:t>€</a:t>
            </a:r>
            <a:r>
              <a:rPr lang="uk-UA" sz="2600" b="1" dirty="0" smtClean="0">
                <a:solidFill>
                  <a:schemeClr val="tx1"/>
                </a:solidFill>
              </a:rPr>
              <a:t> до бл. 5 </a:t>
            </a:r>
            <a:r>
              <a:rPr lang="de-DE" sz="2600" b="1" dirty="0" smtClean="0">
                <a:solidFill>
                  <a:schemeClr val="tx1"/>
                </a:solidFill>
              </a:rPr>
              <a:t>€</a:t>
            </a:r>
            <a:r>
              <a:rPr lang="uk-UA" sz="2600" b="1" dirty="0" smtClean="0">
                <a:solidFill>
                  <a:schemeClr val="tx1"/>
                </a:solidFill>
              </a:rPr>
              <a:t> сьогодні, очікувалось 50-60 </a:t>
            </a:r>
            <a:r>
              <a:rPr lang="de-DE" sz="2600" b="1" dirty="0" smtClean="0">
                <a:solidFill>
                  <a:schemeClr val="tx1"/>
                </a:solidFill>
              </a:rPr>
              <a:t>€</a:t>
            </a:r>
            <a:endParaRPr lang="uk-UA" sz="2600" b="1" dirty="0" smtClean="0">
              <a:solidFill>
                <a:schemeClr val="tx1"/>
              </a:solidFill>
            </a:endParaRPr>
          </a:p>
          <a:p>
            <a:pPr lvl="0">
              <a:lnSpc>
                <a:spcPct val="70000"/>
              </a:lnSpc>
            </a:pPr>
            <a:r>
              <a:rPr lang="uk-UA" sz="2600" b="1" dirty="0" smtClean="0">
                <a:solidFill>
                  <a:schemeClr val="tx1"/>
                </a:solidFill>
              </a:rPr>
              <a:t>Перенесення викидів до, напр., Польщі</a:t>
            </a:r>
          </a:p>
          <a:p>
            <a:pPr lvl="0">
              <a:lnSpc>
                <a:spcPct val="70000"/>
              </a:lnSpc>
            </a:pPr>
            <a:r>
              <a:rPr lang="uk-UA" sz="2600" b="1" dirty="0" smtClean="0">
                <a:solidFill>
                  <a:schemeClr val="tx1"/>
                </a:solidFill>
              </a:rPr>
              <a:t>Міжнародний стрибок інновацій через ЗВЕ?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628650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292D454C-630C-4634-ACB6-6B695EA22994}" type="datetime1">
              <a:rPr lang="de-DE" smtClean="0"/>
              <a:t>01.04.2016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3028949" y="6356351"/>
            <a:ext cx="3086099" cy="3651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Georg Milbradt TUD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6457949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27F10BB7-6D62-4D63-B9D3-4C61D901155E}" type="slidenum">
              <a:rPr lang="de-DE" smtClean="0"/>
              <a:t>33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3977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628650" y="583549"/>
            <a:ext cx="7776000" cy="617928"/>
          </a:xfrm>
        </p:spPr>
        <p:txBody>
          <a:bodyPr>
            <a:normAutofit/>
          </a:bodyPr>
          <a:lstStyle/>
          <a:p>
            <a:pPr lvl="0"/>
            <a:r>
              <a:rPr lang="uk-UA" b="1" dirty="0" smtClean="0">
                <a:solidFill>
                  <a:srgbClr val="FF0000"/>
                </a:solidFill>
              </a:rPr>
              <a:t>Падіння цін на ринку електроенергії: Біржа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684000" y="1401097"/>
            <a:ext cx="7776000" cy="4862902"/>
          </a:xfrm>
        </p:spPr>
        <p:txBody>
          <a:bodyPr>
            <a:normAutofit/>
          </a:bodyPr>
          <a:lstStyle/>
          <a:p>
            <a:pPr lvl="0"/>
            <a:r>
              <a:rPr lang="uk-UA" sz="2400" b="1" dirty="0" smtClean="0">
                <a:solidFill>
                  <a:schemeClr val="tx1"/>
                </a:solidFill>
              </a:rPr>
              <a:t>Економічна криза в Європі, невеликий попит</a:t>
            </a:r>
            <a:endParaRPr lang="de-DE" sz="2400" b="1" dirty="0">
              <a:solidFill>
                <a:schemeClr val="tx1"/>
              </a:solidFill>
            </a:endParaRPr>
          </a:p>
          <a:p>
            <a:pPr lvl="0"/>
            <a:r>
              <a:rPr lang="uk-UA" sz="2400" b="1" dirty="0" smtClean="0">
                <a:solidFill>
                  <a:schemeClr val="tx1"/>
                </a:solidFill>
              </a:rPr>
              <a:t>Надлишок пропозицій через ЗВЕ</a:t>
            </a:r>
            <a:endParaRPr lang="de-DE" sz="2400" b="1" dirty="0">
              <a:solidFill>
                <a:schemeClr val="tx1"/>
              </a:solidFill>
            </a:endParaRPr>
          </a:p>
          <a:p>
            <a:pPr lvl="0"/>
            <a:r>
              <a:rPr lang="uk-UA" sz="2400" b="1" dirty="0" smtClean="0">
                <a:solidFill>
                  <a:schemeClr val="tx1"/>
                </a:solidFill>
              </a:rPr>
              <a:t>Зниження цін на сировину в останні роки</a:t>
            </a:r>
            <a:endParaRPr lang="de-DE" sz="2400" b="1" dirty="0">
              <a:solidFill>
                <a:schemeClr val="tx1"/>
              </a:solidFill>
            </a:endParaRPr>
          </a:p>
          <a:p>
            <a:pPr lvl="0"/>
            <a:endParaRPr lang="de-DE" sz="2400" b="1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uk-UA" sz="2400" b="1" dirty="0" smtClean="0">
                <a:solidFill>
                  <a:schemeClr val="tx1"/>
                </a:solidFill>
              </a:rPr>
              <a:t>Попередні прогнози</a:t>
            </a:r>
            <a:r>
              <a:rPr lang="de-DE" sz="2400" b="1" dirty="0" smtClean="0">
                <a:solidFill>
                  <a:schemeClr val="tx1"/>
                </a:solidFill>
              </a:rPr>
              <a:t>: </a:t>
            </a:r>
            <a:endParaRPr lang="de-DE" sz="2400" b="1" dirty="0">
              <a:solidFill>
                <a:schemeClr val="tx1"/>
              </a:solidFill>
            </a:endParaRPr>
          </a:p>
          <a:p>
            <a:pPr lvl="0"/>
            <a:r>
              <a:rPr lang="uk-UA" sz="2400" b="1" dirty="0" smtClean="0">
                <a:solidFill>
                  <a:schemeClr val="tx1"/>
                </a:solidFill>
              </a:rPr>
              <a:t>Нестача викопних енергоносіїв</a:t>
            </a:r>
            <a:r>
              <a:rPr lang="de-DE" sz="2400" b="1" dirty="0" smtClean="0">
                <a:solidFill>
                  <a:schemeClr val="tx1"/>
                </a:solidFill>
              </a:rPr>
              <a:t> </a:t>
            </a:r>
            <a:endParaRPr lang="de-DE" sz="2400" b="1" dirty="0">
              <a:solidFill>
                <a:schemeClr val="tx1"/>
              </a:solidFill>
            </a:endParaRPr>
          </a:p>
          <a:p>
            <a:pPr lvl="0"/>
            <a:r>
              <a:rPr lang="uk-UA" sz="2400" b="1" dirty="0" smtClean="0">
                <a:solidFill>
                  <a:schemeClr val="tx1"/>
                </a:solidFill>
              </a:rPr>
              <a:t>Сильне підвищення цін на енергоносії</a:t>
            </a:r>
            <a:endParaRPr lang="de-DE" sz="2400" b="1" dirty="0">
              <a:solidFill>
                <a:schemeClr val="tx1"/>
              </a:solidFill>
            </a:endParaRPr>
          </a:p>
          <a:p>
            <a:pPr lvl="0"/>
            <a:r>
              <a:rPr lang="uk-UA" sz="2400" b="1" dirty="0" smtClean="0">
                <a:solidFill>
                  <a:schemeClr val="tx1"/>
                </a:solidFill>
              </a:rPr>
              <a:t>Конкурентоспроможність відновлюваних видів енергії</a:t>
            </a:r>
            <a:endParaRPr lang="de-DE" sz="2400" b="1" dirty="0">
              <a:solidFill>
                <a:schemeClr val="tx1"/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628650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198A4EE1-4C57-4069-8BE0-50B9363239F6}" type="datetime1">
              <a:rPr lang="de-DE" smtClean="0"/>
              <a:t>01.04.2016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3028949" y="6356351"/>
            <a:ext cx="3086099" cy="3651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Georg Milbradt TUD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6457949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27F10BB7-6D62-4D63-B9D3-4C61D901155E}" type="slidenum">
              <a:rPr lang="de-DE" smtClean="0"/>
              <a:t>34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375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39349" y="282131"/>
            <a:ext cx="7776000" cy="617928"/>
          </a:xfrm>
        </p:spPr>
        <p:txBody>
          <a:bodyPr/>
          <a:lstStyle/>
          <a:p>
            <a:pPr lvl="0"/>
            <a:r>
              <a:rPr lang="uk-UA" b="1" dirty="0" smtClean="0">
                <a:solidFill>
                  <a:srgbClr val="FF0000"/>
                </a:solidFill>
              </a:rPr>
              <a:t>Невирішена проблема</a:t>
            </a:r>
            <a:r>
              <a:rPr lang="de-DE" b="1" dirty="0" smtClean="0">
                <a:solidFill>
                  <a:srgbClr val="FF0000"/>
                </a:solidFill>
              </a:rPr>
              <a:t>:</a:t>
            </a:r>
            <a:r>
              <a:rPr lang="uk-UA" b="1" dirty="0" smtClean="0">
                <a:solidFill>
                  <a:srgbClr val="FF0000"/>
                </a:solidFill>
              </a:rPr>
              <a:t> Стабільність мережі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628650" y="1076632"/>
            <a:ext cx="7886700" cy="5279719"/>
          </a:xfrm>
        </p:spPr>
        <p:txBody>
          <a:bodyPr>
            <a:normAutofit/>
          </a:bodyPr>
          <a:lstStyle/>
          <a:p>
            <a:pPr lvl="0">
              <a:lnSpc>
                <a:spcPct val="70000"/>
              </a:lnSpc>
            </a:pPr>
            <a:r>
              <a:rPr lang="uk-UA" sz="2000" b="1" dirty="0" smtClean="0">
                <a:solidFill>
                  <a:schemeClr val="tx1"/>
                </a:solidFill>
              </a:rPr>
              <a:t>Більшість відновлювальних видів енергії, а особливо енергія вітру та сонця, не мають спроможності базового навантаження</a:t>
            </a:r>
          </a:p>
          <a:p>
            <a:pPr lvl="0">
              <a:lnSpc>
                <a:spcPct val="70000"/>
              </a:lnSpc>
            </a:pPr>
            <a:r>
              <a:rPr lang="uk-UA" sz="2000" b="1" dirty="0" smtClean="0">
                <a:solidFill>
                  <a:schemeClr val="tx1"/>
                </a:solidFill>
              </a:rPr>
              <a:t>Немає достатніх </a:t>
            </a:r>
            <a:r>
              <a:rPr lang="uk-UA" sz="2000" b="1" dirty="0" err="1" smtClean="0">
                <a:solidFill>
                  <a:schemeClr val="tx1"/>
                </a:solidFill>
              </a:rPr>
              <a:t>потужностей</a:t>
            </a:r>
            <a:r>
              <a:rPr lang="uk-UA" sz="2000" b="1" dirty="0" smtClean="0">
                <a:solidFill>
                  <a:schemeClr val="tx1"/>
                </a:solidFill>
              </a:rPr>
              <a:t> для накопичування енергії з технічних / економічних причин. Виняток – насосні </a:t>
            </a:r>
            <a:r>
              <a:rPr lang="uk-UA" sz="2000" b="1" dirty="0" err="1" smtClean="0">
                <a:solidFill>
                  <a:schemeClr val="tx1"/>
                </a:solidFill>
              </a:rPr>
              <a:t>гідроакумулюючі</a:t>
            </a:r>
            <a:r>
              <a:rPr lang="uk-UA" sz="2000" b="1" dirty="0" smtClean="0">
                <a:solidFill>
                  <a:schemeClr val="tx1"/>
                </a:solidFill>
              </a:rPr>
              <a:t> станції, але у Німеччині недостатньо гірських масивів на відміну від Норвегії або Австрії</a:t>
            </a:r>
          </a:p>
          <a:p>
            <a:pPr lvl="0">
              <a:lnSpc>
                <a:spcPct val="70000"/>
              </a:lnSpc>
            </a:pPr>
            <a:r>
              <a:rPr lang="uk-UA" sz="2000" b="1" dirty="0" smtClean="0">
                <a:solidFill>
                  <a:schemeClr val="tx1"/>
                </a:solidFill>
              </a:rPr>
              <a:t>Щоденне вирівнювання, вирівнювання між жовтнем та лютим</a:t>
            </a:r>
          </a:p>
          <a:p>
            <a:pPr lvl="0">
              <a:lnSpc>
                <a:spcPct val="70000"/>
              </a:lnSpc>
            </a:pPr>
            <a:r>
              <a:rPr lang="uk-UA" sz="2000" b="1" dirty="0" smtClean="0">
                <a:solidFill>
                  <a:schemeClr val="tx1"/>
                </a:solidFill>
              </a:rPr>
              <a:t>Тому електростанції базового навантаження – це буфер, але рентабельність все менша, дорога подвійна інфраструктура електростанцій</a:t>
            </a:r>
          </a:p>
          <a:p>
            <a:pPr lvl="0">
              <a:lnSpc>
                <a:spcPct val="70000"/>
              </a:lnSpc>
            </a:pPr>
            <a:r>
              <a:rPr lang="uk-UA" sz="2000" b="1" dirty="0" smtClean="0">
                <a:solidFill>
                  <a:schemeClr val="tx1"/>
                </a:solidFill>
              </a:rPr>
              <a:t>Зростання викидів </a:t>
            </a:r>
            <a:r>
              <a:rPr lang="de-DE" sz="2000" b="1" dirty="0">
                <a:solidFill>
                  <a:schemeClr val="tx1"/>
                </a:solidFill>
              </a:rPr>
              <a:t>CO</a:t>
            </a:r>
            <a:r>
              <a:rPr lang="de-DE" sz="2000" b="1" dirty="0" smtClean="0">
                <a:solidFill>
                  <a:schemeClr val="tx1"/>
                </a:solidFill>
              </a:rPr>
              <a:t>₂</a:t>
            </a:r>
            <a:r>
              <a:rPr lang="uk-UA" sz="2000" b="1" dirty="0" smtClean="0">
                <a:solidFill>
                  <a:schemeClr val="tx1"/>
                </a:solidFill>
              </a:rPr>
              <a:t> у Німеччині</a:t>
            </a:r>
          </a:p>
          <a:p>
            <a:pPr lvl="0">
              <a:lnSpc>
                <a:spcPct val="70000"/>
              </a:lnSpc>
            </a:pPr>
            <a:r>
              <a:rPr lang="uk-UA" sz="2000" b="1" dirty="0" smtClean="0">
                <a:solidFill>
                  <a:schemeClr val="tx1"/>
                </a:solidFill>
              </a:rPr>
              <a:t>Проблема індустріальних районів на Півдні та Заході, відновлювальні види енергії, нові мережі</a:t>
            </a:r>
          </a:p>
          <a:p>
            <a:pPr lvl="0">
              <a:lnSpc>
                <a:spcPct val="70000"/>
              </a:lnSpc>
            </a:pPr>
            <a:r>
              <a:rPr lang="uk-UA" sz="2000" b="1" dirty="0" smtClean="0">
                <a:solidFill>
                  <a:schemeClr val="tx1"/>
                </a:solidFill>
              </a:rPr>
              <a:t>Вимушений експорт в інші країни ЄС (негативні ціни), Європа як буфер</a:t>
            </a:r>
          </a:p>
          <a:p>
            <a:pPr lvl="0">
              <a:lnSpc>
                <a:spcPct val="70000"/>
              </a:lnSpc>
            </a:pPr>
            <a:r>
              <a:rPr lang="uk-UA" sz="2000" b="1" dirty="0" smtClean="0">
                <a:solidFill>
                  <a:schemeClr val="tx1"/>
                </a:solidFill>
              </a:rPr>
              <a:t>Європейський енергоринок?</a:t>
            </a:r>
            <a:endParaRPr lang="de-DE" sz="2000" b="1" dirty="0">
              <a:solidFill>
                <a:schemeClr val="tx1"/>
              </a:solidFill>
            </a:endParaRPr>
          </a:p>
          <a:p>
            <a:pPr lvl="0">
              <a:lnSpc>
                <a:spcPct val="70000"/>
              </a:lnSpc>
            </a:pPr>
            <a:endParaRPr lang="de-DE" sz="2000" dirty="0"/>
          </a:p>
          <a:p>
            <a:pPr lvl="0">
              <a:lnSpc>
                <a:spcPct val="70000"/>
              </a:lnSpc>
            </a:pPr>
            <a:endParaRPr lang="de-DE" sz="20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628650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52439D51-20B0-4E73-B142-54B20637769F}" type="datetime1">
              <a:rPr lang="de-DE" smtClean="0"/>
              <a:t>01.04.2016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3028949" y="6356351"/>
            <a:ext cx="3086099" cy="3651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Georg Milbradt TUD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6457949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27F10BB7-6D62-4D63-B9D3-4C61D901155E}" type="slidenum">
              <a:rPr lang="de-DE" smtClean="0"/>
              <a:t>35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820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628650" y="332826"/>
            <a:ext cx="7776000" cy="617928"/>
          </a:xfrm>
        </p:spPr>
        <p:txBody>
          <a:bodyPr anchorCtr="1"/>
          <a:lstStyle/>
          <a:p>
            <a:pPr lvl="0" algn="ctr"/>
            <a:r>
              <a:rPr lang="uk-UA" sz="3200" b="1" dirty="0" smtClean="0">
                <a:solidFill>
                  <a:srgbClr val="FF0000"/>
                </a:solidFill>
              </a:rPr>
              <a:t>Можливі рішення </a:t>
            </a:r>
            <a:br>
              <a:rPr lang="uk-UA" sz="3200" b="1" dirty="0" smtClean="0">
                <a:solidFill>
                  <a:srgbClr val="FF0000"/>
                </a:solidFill>
              </a:rPr>
            </a:br>
            <a:r>
              <a:rPr lang="uk-UA" sz="3200" b="1" dirty="0" smtClean="0">
                <a:solidFill>
                  <a:srgbClr val="FF0000"/>
                </a:solidFill>
              </a:rPr>
              <a:t>проблеми мереж</a:t>
            </a:r>
            <a:endParaRPr lang="de-DE" sz="3200" b="1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684000" y="1401097"/>
            <a:ext cx="7776000" cy="4862902"/>
          </a:xfrm>
        </p:spPr>
        <p:txBody>
          <a:bodyPr>
            <a:normAutofit/>
          </a:bodyPr>
          <a:lstStyle/>
          <a:p>
            <a:pPr lvl="0">
              <a:lnSpc>
                <a:spcPct val="80000"/>
              </a:lnSpc>
            </a:pPr>
            <a:r>
              <a:rPr lang="uk-UA" sz="2600" b="1" dirty="0" smtClean="0">
                <a:solidFill>
                  <a:schemeClr val="tx1"/>
                </a:solidFill>
              </a:rPr>
              <a:t>Розумні мережі (</a:t>
            </a:r>
            <a:r>
              <a:rPr lang="de-DE" sz="2600" b="1" dirty="0" smtClean="0">
                <a:solidFill>
                  <a:schemeClr val="tx1"/>
                </a:solidFill>
              </a:rPr>
              <a:t>Smart </a:t>
            </a:r>
            <a:r>
              <a:rPr lang="de-DE" sz="2600" b="1" dirty="0" err="1" smtClean="0">
                <a:solidFill>
                  <a:schemeClr val="tx1"/>
                </a:solidFill>
              </a:rPr>
              <a:t>grid</a:t>
            </a:r>
            <a:r>
              <a:rPr lang="uk-UA" sz="2600" b="1" dirty="0" smtClean="0">
                <a:solidFill>
                  <a:schemeClr val="tx1"/>
                </a:solidFill>
              </a:rPr>
              <a:t>)</a:t>
            </a:r>
            <a:r>
              <a:rPr lang="de-DE" sz="2600" b="1" dirty="0" smtClean="0">
                <a:solidFill>
                  <a:schemeClr val="tx1"/>
                </a:solidFill>
              </a:rPr>
              <a:t> –</a:t>
            </a:r>
            <a:r>
              <a:rPr lang="uk-UA" sz="2600" b="1" dirty="0" smtClean="0">
                <a:solidFill>
                  <a:schemeClr val="tx1"/>
                </a:solidFill>
              </a:rPr>
              <a:t> щоденні коливання, але й річні коливання</a:t>
            </a:r>
            <a:endParaRPr lang="de-DE" sz="2600" b="1" dirty="0">
              <a:solidFill>
                <a:schemeClr val="tx1"/>
              </a:solidFill>
            </a:endParaRPr>
          </a:p>
          <a:p>
            <a:pPr lvl="0">
              <a:lnSpc>
                <a:spcPct val="80000"/>
              </a:lnSpc>
            </a:pPr>
            <a:r>
              <a:rPr lang="uk-UA" sz="2600" b="1" dirty="0" smtClean="0">
                <a:solidFill>
                  <a:schemeClr val="tx1"/>
                </a:solidFill>
              </a:rPr>
              <a:t>Насосні </a:t>
            </a:r>
            <a:r>
              <a:rPr lang="uk-UA" sz="2600" b="1" dirty="0" err="1" smtClean="0">
                <a:solidFill>
                  <a:schemeClr val="tx1"/>
                </a:solidFill>
              </a:rPr>
              <a:t>гідроакумулюючі</a:t>
            </a:r>
            <a:r>
              <a:rPr lang="uk-UA" sz="2600" b="1" dirty="0" smtClean="0">
                <a:solidFill>
                  <a:schemeClr val="tx1"/>
                </a:solidFill>
              </a:rPr>
              <a:t> електростанції, накопичувач природного газу (замало)</a:t>
            </a:r>
            <a:endParaRPr lang="de-DE" sz="2600" b="1" dirty="0">
              <a:solidFill>
                <a:schemeClr val="tx1"/>
              </a:solidFill>
            </a:endParaRPr>
          </a:p>
          <a:p>
            <a:pPr lvl="0">
              <a:lnSpc>
                <a:spcPct val="80000"/>
              </a:lnSpc>
            </a:pPr>
            <a:r>
              <a:rPr lang="uk-UA" sz="2600" b="1" dirty="0" smtClean="0">
                <a:solidFill>
                  <a:schemeClr val="tx1"/>
                </a:solidFill>
              </a:rPr>
              <a:t>Енергія в газ (</a:t>
            </a:r>
            <a:r>
              <a:rPr lang="de-DE" sz="2600" b="1" dirty="0" smtClean="0">
                <a:solidFill>
                  <a:schemeClr val="tx1"/>
                </a:solidFill>
              </a:rPr>
              <a:t>Power </a:t>
            </a:r>
            <a:r>
              <a:rPr lang="de-DE" sz="2600" b="1" dirty="0" err="1">
                <a:solidFill>
                  <a:schemeClr val="tx1"/>
                </a:solidFill>
              </a:rPr>
              <a:t>to</a:t>
            </a:r>
            <a:r>
              <a:rPr lang="de-DE" sz="2600" b="1" dirty="0">
                <a:solidFill>
                  <a:schemeClr val="tx1"/>
                </a:solidFill>
              </a:rPr>
              <a:t> </a:t>
            </a:r>
            <a:r>
              <a:rPr lang="de-DE" sz="2600" b="1" dirty="0" smtClean="0">
                <a:solidFill>
                  <a:schemeClr val="tx1"/>
                </a:solidFill>
              </a:rPr>
              <a:t>gas</a:t>
            </a:r>
            <a:r>
              <a:rPr lang="uk-UA" sz="2600" b="1" dirty="0" smtClean="0">
                <a:solidFill>
                  <a:schemeClr val="tx1"/>
                </a:solidFill>
              </a:rPr>
              <a:t>) – дуже </a:t>
            </a:r>
            <a:r>
              <a:rPr lang="uk-UA" sz="2600" b="1" dirty="0" err="1" smtClean="0">
                <a:solidFill>
                  <a:schemeClr val="tx1"/>
                </a:solidFill>
              </a:rPr>
              <a:t>нерентабельно</a:t>
            </a:r>
            <a:endParaRPr lang="de-DE" sz="2600" b="1" dirty="0">
              <a:solidFill>
                <a:schemeClr val="tx1"/>
              </a:solidFill>
            </a:endParaRPr>
          </a:p>
          <a:p>
            <a:pPr lvl="0">
              <a:lnSpc>
                <a:spcPct val="80000"/>
              </a:lnSpc>
            </a:pPr>
            <a:r>
              <a:rPr lang="uk-UA" sz="2600" b="1" dirty="0" smtClean="0">
                <a:solidFill>
                  <a:schemeClr val="tx1"/>
                </a:solidFill>
              </a:rPr>
              <a:t>Хімічні накопичувачі (у цьому обсягу та за нормальними цінами нереально)</a:t>
            </a:r>
            <a:endParaRPr lang="de-DE" sz="2600" b="1" dirty="0">
              <a:solidFill>
                <a:schemeClr val="tx1"/>
              </a:solidFill>
            </a:endParaRPr>
          </a:p>
          <a:p>
            <a:pPr lvl="0">
              <a:lnSpc>
                <a:spcPct val="80000"/>
              </a:lnSpc>
            </a:pPr>
            <a:r>
              <a:rPr lang="uk-UA" sz="2600" b="1" dirty="0" smtClean="0">
                <a:solidFill>
                  <a:schemeClr val="tx1"/>
                </a:solidFill>
              </a:rPr>
              <a:t>Газопроводи з Росії як накопичувачі? </a:t>
            </a:r>
            <a:endParaRPr lang="de-DE" sz="2600" b="1" dirty="0">
              <a:solidFill>
                <a:schemeClr val="tx1"/>
              </a:solidFill>
            </a:endParaRPr>
          </a:p>
          <a:p>
            <a:pPr lvl="0">
              <a:lnSpc>
                <a:spcPct val="80000"/>
              </a:lnSpc>
            </a:pPr>
            <a:r>
              <a:rPr lang="uk-UA" sz="2600" b="1" dirty="0" smtClean="0">
                <a:solidFill>
                  <a:schemeClr val="tx1"/>
                </a:solidFill>
              </a:rPr>
              <a:t>Найдешевше рішення – вугільні терикони </a:t>
            </a:r>
            <a:r>
              <a:rPr lang="de-DE" sz="2600" b="1" dirty="0" smtClean="0">
                <a:solidFill>
                  <a:schemeClr val="tx1"/>
                </a:solidFill>
              </a:rPr>
              <a:t>(</a:t>
            </a:r>
            <a:r>
              <a:rPr lang="de-DE" sz="2600" b="1" dirty="0">
                <a:solidFill>
                  <a:schemeClr val="tx1"/>
                </a:solidFill>
              </a:rPr>
              <a:t>CO₂ </a:t>
            </a:r>
            <a:r>
              <a:rPr lang="de-DE" sz="2600" b="1" dirty="0" smtClean="0">
                <a:solidFill>
                  <a:schemeClr val="tx1"/>
                </a:solidFill>
              </a:rPr>
              <a:t>!)</a:t>
            </a:r>
            <a:endParaRPr lang="de-DE" sz="2600" b="1" dirty="0">
              <a:solidFill>
                <a:schemeClr val="tx1"/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628650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CA8F6294-CAC9-42B6-9F5B-4FE2756A068F}" type="datetime1">
              <a:rPr lang="de-DE" smtClean="0"/>
              <a:t>01.04.2016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3028949" y="6356351"/>
            <a:ext cx="3086099" cy="3651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Georg Milbradt TUD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6457949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27F10BB7-6D62-4D63-B9D3-4C61D901155E}" type="slidenum">
              <a:rPr lang="de-DE" smtClean="0"/>
              <a:t>36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6524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963609"/>
          </a:xfrm>
        </p:spPr>
        <p:txBody>
          <a:bodyPr>
            <a:normAutofit fontScale="90000"/>
          </a:bodyPr>
          <a:lstStyle/>
          <a:p>
            <a:pPr lvl="0" algn="ctr"/>
            <a:r>
              <a:rPr lang="de-DE" b="1" dirty="0" smtClean="0">
                <a:solidFill>
                  <a:srgbClr val="FF0000"/>
                </a:solidFill>
              </a:rPr>
              <a:t/>
            </a:r>
            <a:br>
              <a:rPr lang="de-DE" b="1" dirty="0" smtClean="0">
                <a:solidFill>
                  <a:srgbClr val="FF0000"/>
                </a:solidFill>
              </a:rPr>
            </a:br>
            <a:r>
              <a:rPr lang="uk-UA" b="1" dirty="0" smtClean="0">
                <a:solidFill>
                  <a:srgbClr val="FF0000"/>
                </a:solidFill>
              </a:rPr>
              <a:t>Можливий розвиток</a:t>
            </a:r>
            <a:r>
              <a:rPr lang="de-DE" b="1" dirty="0" smtClean="0">
                <a:solidFill>
                  <a:srgbClr val="FF0000"/>
                </a:solidFill>
              </a:rPr>
              <a:t>: </a:t>
            </a:r>
            <a:r>
              <a:rPr lang="de-DE" b="1" dirty="0">
                <a:solidFill>
                  <a:srgbClr val="FF0000"/>
                </a:solidFill>
              </a:rPr>
              <a:t/>
            </a:r>
            <a:br>
              <a:rPr lang="de-DE" b="1" dirty="0">
                <a:solidFill>
                  <a:srgbClr val="FF0000"/>
                </a:solidFill>
              </a:rPr>
            </a:b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418432"/>
            <a:ext cx="7886700" cy="4848225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80000"/>
              </a:lnSpc>
            </a:pPr>
            <a:r>
              <a:rPr lang="uk-UA" sz="3200" b="1" dirty="0" smtClean="0">
                <a:solidFill>
                  <a:schemeClr val="tx1"/>
                </a:solidFill>
              </a:rPr>
              <a:t>Електростанції на викопних енергоносіях у Німеччині – дорога подвійна інвестиція</a:t>
            </a:r>
            <a:r>
              <a:rPr lang="de-DE" sz="3200" b="1" dirty="0" smtClean="0">
                <a:solidFill>
                  <a:schemeClr val="tx1"/>
                </a:solidFill>
              </a:rPr>
              <a:t>.</a:t>
            </a:r>
            <a:endParaRPr lang="de-DE" sz="3200" b="1" dirty="0">
              <a:solidFill>
                <a:schemeClr val="tx1"/>
              </a:solidFill>
            </a:endParaRPr>
          </a:p>
          <a:p>
            <a:pPr lvl="0">
              <a:lnSpc>
                <a:spcPct val="80000"/>
              </a:lnSpc>
            </a:pPr>
            <a:r>
              <a:rPr lang="uk-UA" sz="3200" b="1" dirty="0" smtClean="0">
                <a:solidFill>
                  <a:schemeClr val="tx1"/>
                </a:solidFill>
              </a:rPr>
              <a:t>Буфер через європейську спільну систему у сусідніх країнах (викопні енергоносії, атомна енергія, Норвегія з гідроенергетикою?)</a:t>
            </a:r>
            <a:endParaRPr lang="de-DE" sz="3200" b="1" dirty="0" smtClean="0">
              <a:solidFill>
                <a:schemeClr val="tx1"/>
              </a:solidFill>
            </a:endParaRPr>
          </a:p>
          <a:p>
            <a:pPr marL="0" lvl="0" indent="0">
              <a:lnSpc>
                <a:spcPct val="80000"/>
              </a:lnSpc>
              <a:buNone/>
            </a:pPr>
            <a:endParaRPr lang="de-DE" sz="3200" b="1" dirty="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</a:pPr>
            <a:r>
              <a:rPr lang="uk-UA" sz="2800" b="1" dirty="0" smtClean="0">
                <a:solidFill>
                  <a:schemeClr val="tx1"/>
                </a:solidFill>
              </a:rPr>
              <a:t>Чи взагалі готові сусіди на це</a:t>
            </a:r>
            <a:r>
              <a:rPr lang="de-DE" sz="2800" b="1" dirty="0" smtClean="0">
                <a:solidFill>
                  <a:schemeClr val="tx1"/>
                </a:solidFill>
              </a:rPr>
              <a:t>?</a:t>
            </a:r>
            <a:r>
              <a:rPr lang="uk-UA" sz="2800" b="1" dirty="0" smtClean="0">
                <a:solidFill>
                  <a:schemeClr val="tx1"/>
                </a:solidFill>
              </a:rPr>
              <a:t> Німеччина експортує проблеми власної мережі до інших мереж?</a:t>
            </a:r>
            <a:endParaRPr lang="de-DE" sz="2800" b="1" dirty="0" smtClean="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</a:pPr>
            <a:r>
              <a:rPr lang="uk-UA" sz="2800" b="1" dirty="0" smtClean="0">
                <a:solidFill>
                  <a:schemeClr val="tx1"/>
                </a:solidFill>
              </a:rPr>
              <a:t>Фінансова компенсація через негативні ціни при експорті електроенергії з Німеччини, подальша компенсація? </a:t>
            </a:r>
            <a:endParaRPr lang="de-DE" sz="2800" b="1" dirty="0" smtClean="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</a:pPr>
            <a:r>
              <a:rPr lang="uk-UA" sz="2800" b="1" dirty="0" smtClean="0">
                <a:solidFill>
                  <a:schemeClr val="tx1"/>
                </a:solidFill>
              </a:rPr>
              <a:t>Міжнародні електричні мережі мають дуже невисоку потужність</a:t>
            </a:r>
            <a:endParaRPr lang="de-DE" sz="2800" dirty="0">
              <a:solidFill>
                <a:schemeClr val="tx1"/>
              </a:solidFill>
            </a:endParaRP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628650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66570310-1E7A-48A0-930E-D0BEFB797E94}" type="datetime1">
              <a:rPr lang="de-DE" smtClean="0"/>
              <a:t>01.04.2016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3028949" y="6356351"/>
            <a:ext cx="3086099" cy="3651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Georg Milbradt TUD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6457949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27F10BB7-6D62-4D63-B9D3-4C61D901155E}" type="slidenum">
              <a:rPr lang="de-DE" smtClean="0"/>
              <a:t>37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1213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374284" y="160322"/>
            <a:ext cx="7776000" cy="695084"/>
          </a:xfrm>
        </p:spPr>
        <p:txBody>
          <a:bodyPr anchorCtr="1">
            <a:normAutofit/>
          </a:bodyPr>
          <a:lstStyle/>
          <a:p>
            <a:pPr lvl="0" algn="ctr"/>
            <a:r>
              <a:rPr lang="uk-UA" sz="3400" b="1" dirty="0" smtClean="0">
                <a:solidFill>
                  <a:srgbClr val="FF0000"/>
                </a:solidFill>
              </a:rPr>
              <a:t>Німецький енергетичний перехід</a:t>
            </a:r>
            <a:r>
              <a:rPr lang="de-DE" sz="3400" b="1" dirty="0" smtClean="0">
                <a:solidFill>
                  <a:srgbClr val="FF0000"/>
                </a:solidFill>
              </a:rPr>
              <a:t> </a:t>
            </a:r>
            <a:r>
              <a:rPr lang="de-DE" sz="3400" b="1" dirty="0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752209" y="1327355"/>
            <a:ext cx="7886700" cy="4684407"/>
          </a:xfrm>
        </p:spPr>
        <p:txBody>
          <a:bodyPr>
            <a:normAutofit/>
          </a:bodyPr>
          <a:lstStyle/>
          <a:p>
            <a:pPr lvl="0"/>
            <a:r>
              <a:rPr lang="uk-UA" sz="2000" b="1" dirty="0" smtClean="0">
                <a:solidFill>
                  <a:schemeClr val="tx1"/>
                </a:solidFill>
              </a:rPr>
              <a:t>Не є справжнім рішенням проблеми </a:t>
            </a:r>
            <a:r>
              <a:rPr lang="de-DE" sz="2000" b="1" dirty="0" smtClean="0">
                <a:solidFill>
                  <a:schemeClr val="tx1"/>
                </a:solidFill>
              </a:rPr>
              <a:t>CO₂ </a:t>
            </a:r>
            <a:endParaRPr lang="de-DE" sz="2000" b="1" dirty="0">
              <a:solidFill>
                <a:schemeClr val="tx1"/>
              </a:solidFill>
            </a:endParaRPr>
          </a:p>
          <a:p>
            <a:pPr lvl="0"/>
            <a:r>
              <a:rPr lang="de-DE" sz="2000" b="1" dirty="0">
                <a:solidFill>
                  <a:schemeClr val="tx1"/>
                </a:solidFill>
              </a:rPr>
              <a:t>84,4 % </a:t>
            </a:r>
            <a:r>
              <a:rPr lang="uk-UA" sz="2000" b="1" dirty="0" smtClean="0">
                <a:solidFill>
                  <a:schemeClr val="tx1"/>
                </a:solidFill>
              </a:rPr>
              <a:t>- частка викопних енергоносіїв у загальному споживання енергії (2014 р.)</a:t>
            </a:r>
            <a:r>
              <a:rPr lang="de-DE" sz="2000" b="1" dirty="0">
                <a:solidFill>
                  <a:schemeClr val="tx1"/>
                </a:solidFill>
              </a:rPr>
              <a:t> </a:t>
            </a:r>
            <a:r>
              <a:rPr lang="de-DE" sz="2000" b="1" dirty="0" smtClean="0">
                <a:solidFill>
                  <a:schemeClr val="tx1"/>
                </a:solidFill>
              </a:rPr>
              <a:t>*, </a:t>
            </a:r>
            <a:r>
              <a:rPr lang="uk-UA" sz="2000" b="1" dirty="0" smtClean="0">
                <a:solidFill>
                  <a:schemeClr val="tx1"/>
                </a:solidFill>
              </a:rPr>
              <a:t>з цього</a:t>
            </a:r>
            <a:endParaRPr lang="de-DE" sz="2000" b="1" dirty="0">
              <a:solidFill>
                <a:schemeClr val="tx1"/>
              </a:solidFill>
            </a:endParaRPr>
          </a:p>
          <a:p>
            <a:pPr lvl="1"/>
            <a:r>
              <a:rPr lang="de-DE" sz="2000" b="1" dirty="0">
                <a:solidFill>
                  <a:schemeClr val="tx1"/>
                </a:solidFill>
              </a:rPr>
              <a:t>17,9 % </a:t>
            </a:r>
            <a:r>
              <a:rPr lang="uk-UA" sz="2000" b="1" dirty="0" smtClean="0">
                <a:solidFill>
                  <a:schemeClr val="tx1"/>
                </a:solidFill>
              </a:rPr>
              <a:t>технологічне тепло</a:t>
            </a:r>
            <a:endParaRPr lang="de-DE" sz="2000" b="1" dirty="0">
              <a:solidFill>
                <a:schemeClr val="tx1"/>
              </a:solidFill>
            </a:endParaRPr>
          </a:p>
          <a:p>
            <a:pPr lvl="1"/>
            <a:r>
              <a:rPr lang="de-DE" sz="2000" b="1" dirty="0">
                <a:solidFill>
                  <a:schemeClr val="tx1"/>
                </a:solidFill>
              </a:rPr>
              <a:t>25,8 % </a:t>
            </a:r>
            <a:r>
              <a:rPr lang="uk-UA" sz="2000" b="1" dirty="0" smtClean="0">
                <a:solidFill>
                  <a:schemeClr val="tx1"/>
                </a:solidFill>
              </a:rPr>
              <a:t>опалювання приміщень, гаряча вода</a:t>
            </a:r>
            <a:endParaRPr lang="de-DE" sz="2000" b="1" dirty="0">
              <a:solidFill>
                <a:schemeClr val="tx1"/>
              </a:solidFill>
            </a:endParaRPr>
          </a:p>
          <a:p>
            <a:pPr lvl="1"/>
            <a:r>
              <a:rPr lang="de-DE" sz="2000" b="1" dirty="0">
                <a:solidFill>
                  <a:schemeClr val="tx1"/>
                </a:solidFill>
              </a:rPr>
              <a:t>28,6 % </a:t>
            </a:r>
            <a:r>
              <a:rPr lang="uk-UA" sz="2000" b="1" dirty="0">
                <a:solidFill>
                  <a:schemeClr val="tx1"/>
                </a:solidFill>
              </a:rPr>
              <a:t>т</a:t>
            </a:r>
            <a:r>
              <a:rPr lang="uk-UA" sz="2000" b="1" dirty="0" smtClean="0">
                <a:solidFill>
                  <a:schemeClr val="tx1"/>
                </a:solidFill>
              </a:rPr>
              <a:t>ранспорт</a:t>
            </a:r>
            <a:endParaRPr lang="de-DE" sz="2000" b="1" dirty="0">
              <a:solidFill>
                <a:schemeClr val="tx1"/>
              </a:solidFill>
            </a:endParaRPr>
          </a:p>
          <a:p>
            <a:pPr lvl="1"/>
            <a:r>
              <a:rPr lang="de-DE" sz="2000" b="1" dirty="0">
                <a:solidFill>
                  <a:schemeClr val="tx1"/>
                </a:solidFill>
              </a:rPr>
              <a:t>12,1 % </a:t>
            </a:r>
            <a:r>
              <a:rPr lang="uk-UA" sz="2000" b="1" dirty="0" smtClean="0">
                <a:solidFill>
                  <a:schemeClr val="tx1"/>
                </a:solidFill>
              </a:rPr>
              <a:t>електроенергія</a:t>
            </a:r>
            <a:endParaRPr lang="de-DE" sz="2000" b="1" dirty="0">
              <a:solidFill>
                <a:schemeClr val="tx1"/>
              </a:solidFill>
            </a:endParaRPr>
          </a:p>
          <a:p>
            <a:pPr lvl="0"/>
            <a:r>
              <a:rPr lang="uk-UA" sz="2000" b="1" dirty="0" smtClean="0">
                <a:solidFill>
                  <a:schemeClr val="tx1"/>
                </a:solidFill>
              </a:rPr>
              <a:t>але</a:t>
            </a:r>
            <a:r>
              <a:rPr lang="de-DE" sz="2000" b="1" dirty="0" smtClean="0">
                <a:solidFill>
                  <a:schemeClr val="tx1"/>
                </a:solidFill>
              </a:rPr>
              <a:t> </a:t>
            </a:r>
            <a:endParaRPr lang="de-DE" sz="2000" b="1" dirty="0">
              <a:solidFill>
                <a:schemeClr val="tx1"/>
              </a:solidFill>
            </a:endParaRPr>
          </a:p>
          <a:p>
            <a:pPr lvl="1"/>
            <a:r>
              <a:rPr lang="de-DE" sz="2000" b="1" dirty="0">
                <a:solidFill>
                  <a:schemeClr val="tx1"/>
                </a:solidFill>
              </a:rPr>
              <a:t>3,4 % </a:t>
            </a:r>
            <a:r>
              <a:rPr lang="uk-UA" sz="2000" b="1" dirty="0" smtClean="0">
                <a:solidFill>
                  <a:schemeClr val="tx1"/>
                </a:solidFill>
              </a:rPr>
              <a:t>електроенергія з вітру та сонця</a:t>
            </a:r>
            <a:endParaRPr lang="de-DE" sz="2000" b="1" dirty="0">
              <a:solidFill>
                <a:schemeClr val="tx1"/>
              </a:solidFill>
            </a:endParaRPr>
          </a:p>
          <a:p>
            <a:pPr lvl="1"/>
            <a:r>
              <a:rPr lang="de-DE" sz="2000" b="1" dirty="0">
                <a:solidFill>
                  <a:schemeClr val="tx1"/>
                </a:solidFill>
              </a:rPr>
              <a:t>3,2 % </a:t>
            </a:r>
            <a:r>
              <a:rPr lang="uk-UA" sz="2000" b="1" dirty="0" smtClean="0">
                <a:solidFill>
                  <a:schemeClr val="tx1"/>
                </a:solidFill>
              </a:rPr>
              <a:t>атомна електроенергія</a:t>
            </a:r>
            <a:endParaRPr lang="de-DE" sz="2000" b="1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628650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8B91892F-5EE0-427F-B539-68771DCF6C75}" type="datetime1">
              <a:rPr lang="de-DE" smtClean="0"/>
              <a:t>01.04.2016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3028949" y="6356351"/>
            <a:ext cx="3086099" cy="3651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Georg Milbradt TUD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6457949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27F10BB7-6D62-4D63-B9D3-4C61D901155E}" type="slidenum">
              <a:rPr lang="de-DE" smtClean="0"/>
              <a:t>38</a:t>
            </a:fld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752168" y="6076335"/>
            <a:ext cx="14064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solidFill>
                  <a:schemeClr val="tx1"/>
                </a:solidFill>
              </a:rPr>
              <a:t> * Source: HW Sinn, ifo</a:t>
            </a:r>
            <a:endParaRPr lang="de-DE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157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628650" y="126347"/>
            <a:ext cx="7776000" cy="1201007"/>
          </a:xfrm>
        </p:spPr>
        <p:txBody>
          <a:bodyPr anchorCtr="1">
            <a:normAutofit/>
          </a:bodyPr>
          <a:lstStyle/>
          <a:p>
            <a:pPr lvl="0" algn="ctr"/>
            <a:r>
              <a:rPr lang="uk-UA" sz="3400" b="1" dirty="0" smtClean="0">
                <a:solidFill>
                  <a:srgbClr val="FF0000"/>
                </a:solidFill>
              </a:rPr>
              <a:t>Німецький енергетичний перехід </a:t>
            </a:r>
            <a:r>
              <a:rPr lang="de-DE" sz="3400" b="1" dirty="0" smtClean="0">
                <a:solidFill>
                  <a:srgbClr val="FF0000"/>
                </a:solidFill>
              </a:rPr>
              <a:t>II</a:t>
            </a:r>
            <a:endParaRPr lang="de-DE" sz="3400" b="1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684000" y="1519084"/>
            <a:ext cx="7776000" cy="4744915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uk-UA" sz="2600" b="1" dirty="0" smtClean="0">
                <a:solidFill>
                  <a:schemeClr val="tx1"/>
                </a:solidFill>
              </a:rPr>
              <a:t>Цікавий експеримент</a:t>
            </a:r>
            <a:endParaRPr lang="de-DE" sz="2600" b="1" dirty="0">
              <a:solidFill>
                <a:schemeClr val="tx1"/>
              </a:solidFill>
            </a:endParaRPr>
          </a:p>
          <a:p>
            <a:pPr lvl="0"/>
            <a:r>
              <a:rPr lang="uk-UA" sz="2600" b="1" dirty="0" smtClean="0">
                <a:solidFill>
                  <a:schemeClr val="tx1"/>
                </a:solidFill>
              </a:rPr>
              <a:t>Внесок до наукових досліджень, цілеспрямовано? </a:t>
            </a:r>
            <a:endParaRPr lang="de-DE" sz="2600" b="1" dirty="0">
              <a:solidFill>
                <a:schemeClr val="tx1"/>
              </a:solidFill>
            </a:endParaRPr>
          </a:p>
          <a:p>
            <a:pPr lvl="0"/>
            <a:r>
              <a:rPr lang="uk-UA" sz="2600" b="1" dirty="0" smtClean="0">
                <a:solidFill>
                  <a:schemeClr val="tx1"/>
                </a:solidFill>
              </a:rPr>
              <a:t>Дуже дорого</a:t>
            </a:r>
            <a:endParaRPr lang="de-DE" sz="2600" b="1" dirty="0">
              <a:solidFill>
                <a:schemeClr val="tx1"/>
              </a:solidFill>
            </a:endParaRPr>
          </a:p>
          <a:p>
            <a:pPr lvl="0"/>
            <a:r>
              <a:rPr lang="uk-UA" sz="2600" b="1" dirty="0" smtClean="0">
                <a:solidFill>
                  <a:schemeClr val="tx1"/>
                </a:solidFill>
              </a:rPr>
              <a:t>Сьогодні немає перспектив рішення проблеми акумулювання енергії</a:t>
            </a:r>
            <a:endParaRPr lang="de-DE" sz="2600" b="1" dirty="0">
              <a:solidFill>
                <a:schemeClr val="tx1"/>
              </a:solidFill>
            </a:endParaRPr>
          </a:p>
          <a:p>
            <a:pPr lvl="0"/>
            <a:r>
              <a:rPr lang="uk-UA" sz="2600" b="1" dirty="0" smtClean="0">
                <a:solidFill>
                  <a:schemeClr val="tx1"/>
                </a:solidFill>
              </a:rPr>
              <a:t>Справжні проблеми ще будуть (стабільність мережі)</a:t>
            </a:r>
            <a:endParaRPr lang="de-DE" sz="2600" b="1" dirty="0">
              <a:solidFill>
                <a:schemeClr val="tx1"/>
              </a:solidFill>
            </a:endParaRPr>
          </a:p>
          <a:p>
            <a:pPr lvl="0"/>
            <a:r>
              <a:rPr lang="uk-UA" sz="2600" b="1" dirty="0" smtClean="0">
                <a:solidFill>
                  <a:schemeClr val="tx1"/>
                </a:solidFill>
              </a:rPr>
              <a:t>Не зразок для інших країн</a:t>
            </a:r>
            <a:endParaRPr lang="de-DE" sz="2600" b="1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de-DE" sz="2600" b="1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uk-UA" sz="2600" b="1" dirty="0" smtClean="0">
                <a:solidFill>
                  <a:schemeClr val="tx1"/>
                </a:solidFill>
              </a:rPr>
              <a:t>Несистемні втручання у ринкові процеси ведуть у нірвану</a:t>
            </a:r>
            <a:endParaRPr lang="de-DE" sz="2600" b="1" dirty="0">
              <a:solidFill>
                <a:schemeClr val="tx1"/>
              </a:solidFill>
            </a:endParaRPr>
          </a:p>
          <a:p>
            <a:pPr lvl="0"/>
            <a:endParaRPr lang="de-DE" sz="2600" dirty="0"/>
          </a:p>
          <a:p>
            <a:pPr lvl="0"/>
            <a:endParaRPr lang="de-DE" sz="2600" dirty="0"/>
          </a:p>
          <a:p>
            <a:pPr lvl="1"/>
            <a:endParaRPr lang="de-DE" sz="2200" dirty="0"/>
          </a:p>
          <a:p>
            <a:pPr lvl="1"/>
            <a:endParaRPr lang="de-DE" sz="2200" dirty="0"/>
          </a:p>
          <a:p>
            <a:pPr lvl="1"/>
            <a:endParaRPr lang="de-DE" sz="22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628650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C8D33F16-5A0A-4C9B-8F81-E0334AEA156B}" type="datetime1">
              <a:rPr lang="de-DE" smtClean="0"/>
              <a:t>01.04.2016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3028949" y="6356351"/>
            <a:ext cx="3086099" cy="3651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Georg Milbradt TUD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6457949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27F10BB7-6D62-4D63-B9D3-4C61D901155E}" type="slidenum">
              <a:rPr lang="de-DE" smtClean="0"/>
              <a:t>39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786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9919" y="998120"/>
            <a:ext cx="8229600" cy="922114"/>
          </a:xfrm>
        </p:spPr>
        <p:txBody>
          <a:bodyPr/>
          <a:lstStyle/>
          <a:p>
            <a:pPr algn="ctr"/>
            <a:r>
              <a:rPr lang="uk-UA" sz="3600" b="1" dirty="0" smtClean="0">
                <a:solidFill>
                  <a:srgbClr val="FF0000"/>
                </a:solidFill>
                <a:cs typeface="Calibri" pitchFamily="34" charset="0"/>
              </a:rPr>
              <a:t>Сфери державної політики</a:t>
            </a:r>
            <a:endParaRPr lang="de-DE" sz="3600" b="1" dirty="0">
              <a:solidFill>
                <a:srgbClr val="FF0000"/>
              </a:solidFill>
              <a:cs typeface="Calibri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3" y="1604865"/>
            <a:ext cx="8229600" cy="4889242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200" b="1" kern="1200" dirty="0" smtClean="0">
                <a:solidFill>
                  <a:schemeClr val="tx1"/>
                </a:solidFill>
              </a:rPr>
              <a:t>Розподіл ресурсів</a:t>
            </a:r>
            <a:r>
              <a:rPr lang="de-DE" b="1" kern="1200" dirty="0" smtClean="0">
                <a:solidFill>
                  <a:schemeClr val="tx1"/>
                </a:solidFill>
                <a:cs typeface="Calibri" pitchFamily="34" charset="0"/>
              </a:rPr>
              <a:t> </a:t>
            </a:r>
            <a:endParaRPr lang="de-DE" b="1" kern="1200" dirty="0">
              <a:solidFill>
                <a:schemeClr val="tx1"/>
              </a:solidFill>
              <a:cs typeface="Calibri" pitchFamily="34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b="1" kern="1200" dirty="0" smtClean="0">
                <a:solidFill>
                  <a:schemeClr val="tx1"/>
                </a:solidFill>
                <a:ea typeface="+mn-ea"/>
                <a:cs typeface="Calibri" pitchFamily="34" charset="0"/>
              </a:rPr>
              <a:t>Забезпечення функціонування ринку,</a:t>
            </a:r>
            <a:r>
              <a:rPr lang="de-DE" b="1" kern="1200" dirty="0" smtClean="0">
                <a:solidFill>
                  <a:schemeClr val="tx1"/>
                </a:solidFill>
                <a:ea typeface="+mn-ea"/>
                <a:cs typeface="Calibri" pitchFamily="34" charset="0"/>
              </a:rPr>
              <a:t> </a:t>
            </a:r>
            <a:endParaRPr lang="de-DE" b="1" kern="1200" dirty="0">
              <a:solidFill>
                <a:schemeClr val="tx1"/>
              </a:solidFill>
              <a:ea typeface="+mn-ea"/>
              <a:cs typeface="Calibri" pitchFamily="34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b="1" kern="1200" dirty="0" smtClean="0">
                <a:solidFill>
                  <a:schemeClr val="tx1"/>
                </a:solidFill>
                <a:ea typeface="+mn-ea"/>
                <a:cs typeface="Calibri" pitchFamily="34" charset="0"/>
              </a:rPr>
              <a:t>Втручання для поліпшення розподілу виробничих факторів на ринку,</a:t>
            </a:r>
            <a:r>
              <a:rPr lang="de-DE" b="1" kern="1200" dirty="0" smtClean="0">
                <a:solidFill>
                  <a:schemeClr val="tx1"/>
                </a:solidFill>
                <a:ea typeface="+mn-ea"/>
                <a:cs typeface="Calibri" pitchFamily="34" charset="0"/>
              </a:rPr>
              <a:t> </a:t>
            </a:r>
            <a:endParaRPr lang="de-DE" b="1" kern="1200" dirty="0">
              <a:solidFill>
                <a:schemeClr val="tx1"/>
              </a:solidFill>
              <a:ea typeface="+mn-ea"/>
              <a:cs typeface="Calibri" pitchFamily="34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b="1" kern="1200" dirty="0" smtClean="0">
                <a:solidFill>
                  <a:schemeClr val="tx1"/>
                </a:solidFill>
                <a:ea typeface="+mn-ea"/>
                <a:cs typeface="Calibri" pitchFamily="34" charset="0"/>
              </a:rPr>
              <a:t>Запобігання зловживанню економічною силою і домінуванню на ринку</a:t>
            </a:r>
            <a:r>
              <a:rPr lang="de-DE" b="1" kern="1200" dirty="0" smtClean="0">
                <a:solidFill>
                  <a:schemeClr val="tx1"/>
                </a:solidFill>
                <a:ea typeface="+mn-ea"/>
                <a:cs typeface="Calibri" pitchFamily="34" charset="0"/>
              </a:rPr>
              <a:t>, </a:t>
            </a:r>
            <a:endParaRPr lang="de-DE" b="1" kern="1200" dirty="0">
              <a:solidFill>
                <a:schemeClr val="tx1"/>
              </a:solidFill>
              <a:ea typeface="+mn-ea"/>
              <a:cs typeface="Calibri" pitchFamily="34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b="1" kern="1200" dirty="0" smtClean="0">
                <a:solidFill>
                  <a:schemeClr val="tx1"/>
                </a:solidFill>
                <a:ea typeface="+mn-ea"/>
                <a:cs typeface="Calibri" pitchFamily="34" charset="0"/>
              </a:rPr>
              <a:t>Освіта, наука та дослідження </a:t>
            </a:r>
            <a:endParaRPr lang="de-DE" b="1" kern="1200" dirty="0">
              <a:solidFill>
                <a:schemeClr val="tx1"/>
              </a:solidFill>
              <a:ea typeface="+mn-ea"/>
              <a:cs typeface="Calibri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200" b="1" kern="1200" dirty="0" smtClean="0">
                <a:solidFill>
                  <a:schemeClr val="tx1"/>
                </a:solidFill>
                <a:cs typeface="Calibri" pitchFamily="34" charset="0"/>
              </a:rPr>
              <a:t>Дистрибуція </a:t>
            </a:r>
            <a:r>
              <a:rPr lang="de-DE" b="1" kern="1200" dirty="0" smtClean="0">
                <a:solidFill>
                  <a:schemeClr val="tx1"/>
                </a:solidFill>
                <a:cs typeface="Calibri" pitchFamily="34" charset="0"/>
              </a:rPr>
              <a:t> </a:t>
            </a:r>
            <a:endParaRPr lang="de-DE" b="1" kern="1200" dirty="0">
              <a:solidFill>
                <a:schemeClr val="tx1"/>
              </a:solidFill>
              <a:cs typeface="Calibri" pitchFamily="34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b="1" kern="1200" dirty="0" smtClean="0">
                <a:solidFill>
                  <a:schemeClr val="tx1"/>
                </a:solidFill>
                <a:ea typeface="+mn-ea"/>
                <a:cs typeface="Calibri" pitchFamily="34" charset="0"/>
              </a:rPr>
              <a:t>Рівність шансів – рівність результатів </a:t>
            </a:r>
            <a:endParaRPr lang="de-DE" b="1" kern="1200" dirty="0">
              <a:solidFill>
                <a:schemeClr val="tx1"/>
              </a:solidFill>
              <a:ea typeface="+mn-ea"/>
              <a:cs typeface="Calibri" pitchFamily="34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b="1" kern="1200" dirty="0" smtClean="0">
                <a:solidFill>
                  <a:schemeClr val="tx1"/>
                </a:solidFill>
                <a:ea typeface="+mn-ea"/>
                <a:cs typeface="Calibri" pitchFamily="34" charset="0"/>
              </a:rPr>
              <a:t>Втручання для зміни результатів ринкового розподілу (перерозподіл за рахунок прогресивних податків і трансферу)</a:t>
            </a:r>
            <a:endParaRPr lang="de-DE" b="1" kern="1200" dirty="0">
              <a:solidFill>
                <a:schemeClr val="tx1"/>
              </a:solidFill>
              <a:ea typeface="+mn-ea"/>
              <a:cs typeface="Calibri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200" b="1" kern="1200" dirty="0" smtClean="0">
                <a:solidFill>
                  <a:schemeClr val="tx1"/>
                </a:solidFill>
                <a:cs typeface="Calibri" pitchFamily="34" charset="0"/>
              </a:rPr>
              <a:t>Стабілізація</a:t>
            </a:r>
            <a:endParaRPr lang="de-DE" sz="2200" b="1" kern="1200" dirty="0">
              <a:solidFill>
                <a:schemeClr val="tx1"/>
              </a:solidFill>
              <a:cs typeface="Calibri" pitchFamily="34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uk-UA" b="1" kern="1200" dirty="0" smtClean="0">
                <a:solidFill>
                  <a:schemeClr val="tx1"/>
                </a:solidFill>
                <a:ea typeface="+mn-ea"/>
                <a:cs typeface="Calibri" pitchFamily="34" charset="0"/>
              </a:rPr>
              <a:t>Втручання для зменшення коливань кон'юнктури  </a:t>
            </a:r>
            <a:endParaRPr lang="de-DE" b="1" kern="1200" dirty="0">
              <a:solidFill>
                <a:schemeClr val="tx1"/>
              </a:solidFill>
              <a:ea typeface="+mn-ea"/>
              <a:cs typeface="Calibri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uk-UA" sz="2200" b="1" kern="1200" dirty="0" smtClean="0">
                <a:solidFill>
                  <a:schemeClr val="tx1"/>
                </a:solidFill>
                <a:cs typeface="Calibri" pitchFamily="34" charset="0"/>
              </a:rPr>
              <a:t>Зростання</a:t>
            </a:r>
            <a:r>
              <a:rPr lang="de-DE" sz="2200" b="1" kern="1200" dirty="0" smtClean="0">
                <a:solidFill>
                  <a:schemeClr val="tx1"/>
                </a:solidFill>
                <a:cs typeface="Calibri" pitchFamily="34" charset="0"/>
              </a:rPr>
              <a:t>?</a:t>
            </a:r>
            <a:endParaRPr lang="de-DE" sz="2200" b="1" kern="1200" dirty="0">
              <a:solidFill>
                <a:schemeClr val="tx1"/>
              </a:solidFill>
              <a:cs typeface="Calibri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Georg Milbradt TUD</a:t>
            </a:r>
            <a:endParaRPr 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A413-1295-4F58-A37F-86BC4DF02FBA}" type="datetime1">
              <a:rPr lang="de-DE" smtClean="0"/>
              <a:t>01.04.2016</a:t>
            </a:fld>
            <a:endParaRPr lang="de-DE" dirty="0"/>
          </a:p>
        </p:txBody>
      </p:sp>
      <p:pic>
        <p:nvPicPr>
          <p:cNvPr id="8" name="Inhaltsplatzhalter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700" y="49997"/>
            <a:ext cx="1714583" cy="110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7995235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893264"/>
            <a:ext cx="7776000" cy="670065"/>
          </a:xfrm>
        </p:spPr>
        <p:txBody>
          <a:bodyPr>
            <a:normAutofit/>
          </a:bodyPr>
          <a:lstStyle/>
          <a:p>
            <a:pPr algn="ctr"/>
            <a:r>
              <a:rPr lang="uk-UA" sz="3400" b="1" dirty="0" smtClean="0">
                <a:solidFill>
                  <a:srgbClr val="FF0000"/>
                </a:solidFill>
              </a:rPr>
              <a:t>Правильний енергетичний перехід</a:t>
            </a:r>
            <a:endParaRPr lang="de-DE" sz="3400" b="1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000" y="1755058"/>
            <a:ext cx="7776000" cy="4508941"/>
          </a:xfrm>
        </p:spPr>
        <p:txBody>
          <a:bodyPr>
            <a:noAutofit/>
          </a:bodyPr>
          <a:lstStyle/>
          <a:p>
            <a:r>
              <a:rPr lang="uk-UA" sz="2400" b="1" dirty="0" smtClean="0">
                <a:solidFill>
                  <a:schemeClr val="tx1"/>
                </a:solidFill>
              </a:rPr>
              <a:t>Розбудова торгівлі емісіями</a:t>
            </a:r>
            <a:endParaRPr lang="de-DE" sz="2400" b="1" dirty="0" smtClean="0">
              <a:solidFill>
                <a:schemeClr val="tx1"/>
              </a:solidFill>
            </a:endParaRPr>
          </a:p>
          <a:p>
            <a:r>
              <a:rPr lang="uk-UA" sz="2400" b="1" dirty="0" smtClean="0">
                <a:solidFill>
                  <a:schemeClr val="tx1"/>
                </a:solidFill>
              </a:rPr>
              <a:t>Залучення інших країн, особливо великих емітентів </a:t>
            </a:r>
            <a:r>
              <a:rPr lang="de-DE" sz="2400" b="1" dirty="0" smtClean="0">
                <a:solidFill>
                  <a:schemeClr val="tx1"/>
                </a:solidFill>
              </a:rPr>
              <a:t>CO₂</a:t>
            </a:r>
          </a:p>
          <a:p>
            <a:r>
              <a:rPr lang="uk-UA" sz="2400" b="1" dirty="0" smtClean="0">
                <a:solidFill>
                  <a:schemeClr val="tx1"/>
                </a:solidFill>
              </a:rPr>
              <a:t>Залучення транспорту, опалювання та гарячої води, технологічного тепла</a:t>
            </a:r>
            <a:endParaRPr lang="de-DE" sz="2400" b="1" dirty="0" smtClean="0">
              <a:solidFill>
                <a:schemeClr val="tx1"/>
              </a:solidFill>
            </a:endParaRPr>
          </a:p>
          <a:p>
            <a:r>
              <a:rPr lang="uk-UA" sz="2400" b="1" dirty="0" smtClean="0">
                <a:solidFill>
                  <a:schemeClr val="tx1"/>
                </a:solidFill>
              </a:rPr>
              <a:t>Закон єдиної ціни для повноцінних ринків </a:t>
            </a:r>
            <a:r>
              <a:rPr lang="de-DE" sz="2400" b="1" dirty="0" smtClean="0">
                <a:solidFill>
                  <a:schemeClr val="tx1"/>
                </a:solidFill>
              </a:rPr>
              <a:t>(</a:t>
            </a:r>
            <a:r>
              <a:rPr lang="uk-UA" sz="2400" b="1" dirty="0" smtClean="0">
                <a:solidFill>
                  <a:schemeClr val="tx1"/>
                </a:solidFill>
              </a:rPr>
              <a:t>Закон </a:t>
            </a:r>
            <a:r>
              <a:rPr lang="uk-UA" sz="2400" b="1" dirty="0" err="1" smtClean="0">
                <a:solidFill>
                  <a:schemeClr val="tx1"/>
                </a:solidFill>
              </a:rPr>
              <a:t>Джевонса</a:t>
            </a:r>
            <a:r>
              <a:rPr lang="de-DE" sz="2400" b="1" dirty="0" smtClean="0">
                <a:solidFill>
                  <a:schemeClr val="tx1"/>
                </a:solidFill>
              </a:rPr>
              <a:t>)</a:t>
            </a:r>
            <a:endParaRPr lang="de-DE" sz="2400" b="1" dirty="0">
              <a:solidFill>
                <a:schemeClr val="tx1"/>
              </a:solidFill>
            </a:endParaRPr>
          </a:p>
          <a:p>
            <a:pPr lvl="1"/>
            <a:r>
              <a:rPr lang="uk-UA" sz="2400" b="1" dirty="0" smtClean="0">
                <a:solidFill>
                  <a:schemeClr val="tx1"/>
                </a:solidFill>
              </a:rPr>
              <a:t>Держава для штучних границь</a:t>
            </a:r>
            <a:endParaRPr lang="de-DE" sz="2400" b="1" dirty="0">
              <a:solidFill>
                <a:schemeClr val="tx1"/>
              </a:solidFill>
            </a:endParaRPr>
          </a:p>
          <a:p>
            <a:pPr lvl="1"/>
            <a:r>
              <a:rPr lang="uk-UA" sz="2400" b="1" dirty="0" smtClean="0">
                <a:solidFill>
                  <a:schemeClr val="tx1"/>
                </a:solidFill>
              </a:rPr>
              <a:t>Потім не ефективно та дорого</a:t>
            </a:r>
            <a:endParaRPr lang="de-DE" sz="2400" b="1" dirty="0" smtClean="0">
              <a:solidFill>
                <a:schemeClr val="tx1"/>
              </a:solidFill>
            </a:endParaRPr>
          </a:p>
          <a:p>
            <a:r>
              <a:rPr lang="de-DE" sz="2400" b="1" dirty="0" smtClean="0"/>
              <a:t> </a:t>
            </a:r>
            <a:r>
              <a:rPr lang="uk-UA" sz="2400" b="1" dirty="0" smtClean="0">
                <a:solidFill>
                  <a:srgbClr val="FF0000"/>
                </a:solidFill>
              </a:rPr>
              <a:t>Залучення власників викопних енергоносіїв! </a:t>
            </a:r>
            <a:endParaRPr lang="de-DE" sz="2400" b="1" dirty="0">
              <a:solidFill>
                <a:srgbClr val="FF0000"/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628650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66570310-1E7A-48A0-930E-D0BEFB797E94}" type="datetime1">
              <a:rPr lang="de-DE" smtClean="0"/>
              <a:t>01.04.2016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3028949" y="6356351"/>
            <a:ext cx="3086099" cy="3651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Georg Milbradt TUD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6457949" y="6356351"/>
            <a:ext cx="2057400" cy="365129"/>
          </a:xfrm>
          <a:prstGeom prst="rect">
            <a:avLst/>
          </a:prstGeom>
        </p:spPr>
        <p:txBody>
          <a:bodyPr/>
          <a:lstStyle/>
          <a:p>
            <a:pPr lvl="0"/>
            <a:fld id="{27F10BB7-6D62-4D63-B9D3-4C61D901155E}" type="slidenum">
              <a:rPr lang="de-DE" smtClean="0"/>
              <a:t>40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0789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Inhaltsplatzhalter 2"/>
          <p:cNvSpPr>
            <a:spLocks noGrp="1"/>
          </p:cNvSpPr>
          <p:nvPr>
            <p:ph idx="1"/>
          </p:nvPr>
        </p:nvSpPr>
        <p:spPr>
          <a:xfrm>
            <a:off x="684000" y="645677"/>
            <a:ext cx="7776000" cy="3816000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de-DE" dirty="0" smtClean="0"/>
          </a:p>
          <a:p>
            <a:pPr algn="ctr">
              <a:buFont typeface="Arial" charset="0"/>
              <a:buNone/>
            </a:pPr>
            <a:endParaRPr lang="uk-UA" sz="4400" b="1" dirty="0" smtClean="0">
              <a:solidFill>
                <a:srgbClr val="FF0000"/>
              </a:solidFill>
            </a:endParaRPr>
          </a:p>
          <a:p>
            <a:pPr algn="ctr">
              <a:buFont typeface="Arial" charset="0"/>
              <a:buNone/>
            </a:pPr>
            <a:endParaRPr lang="uk-UA" sz="4400" b="1" dirty="0">
              <a:solidFill>
                <a:srgbClr val="FF0000"/>
              </a:solidFill>
            </a:endParaRPr>
          </a:p>
          <a:p>
            <a:pPr algn="ctr">
              <a:buFont typeface="Arial" charset="0"/>
              <a:buNone/>
            </a:pPr>
            <a:r>
              <a:rPr lang="uk-UA" sz="4800" b="1" dirty="0" smtClean="0">
                <a:solidFill>
                  <a:srgbClr val="FF0000"/>
                </a:solidFill>
              </a:rPr>
              <a:t>Дякую за увагу</a:t>
            </a:r>
            <a:r>
              <a:rPr lang="de-DE" sz="4800" b="1" dirty="0" smtClean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Georg Milbradt TUD</a:t>
            </a:r>
            <a:endParaRPr lang="de-DE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BC53-C5E9-4F75-8942-6263B2768C6D}" type="datetime1">
              <a:rPr lang="de-DE" smtClean="0"/>
              <a:t>01.04.2016</a:t>
            </a:fld>
            <a:endParaRPr lang="de-DE"/>
          </a:p>
        </p:txBody>
      </p:sp>
      <p:pic>
        <p:nvPicPr>
          <p:cNvPr id="6" name="Inhaltsplatzhalter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699" y="162538"/>
            <a:ext cx="1714583" cy="110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12120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BZ" dirty="0"/>
              <a:t>Georg </a:t>
            </a:r>
            <a:r>
              <a:rPr lang="en-BZ" dirty="0" err="1"/>
              <a:t>Milbradt</a:t>
            </a:r>
            <a:r>
              <a:rPr lang="en-BZ" dirty="0"/>
              <a:t> TUD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317A057-C766-48FB-B1EC-CC1898F04EF1}" type="datetime1">
              <a:rPr lang="de-DE" noProof="0" smtClean="0"/>
              <a:t>01.04.2016</a:t>
            </a:fld>
            <a:endParaRPr lang="de-DE" noProof="0"/>
          </a:p>
        </p:txBody>
      </p:sp>
      <p:sp>
        <p:nvSpPr>
          <p:cNvPr id="6" name="Inhaltsplatzhalter 7"/>
          <p:cNvSpPr txBox="1">
            <a:spLocks/>
          </p:cNvSpPr>
          <p:nvPr/>
        </p:nvSpPr>
        <p:spPr>
          <a:xfrm>
            <a:off x="684213" y="2108200"/>
            <a:ext cx="4481512" cy="26098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600"/>
              </a:spcAft>
              <a:defRPr/>
            </a:pPr>
            <a:r>
              <a:rPr lang="uk-UA" sz="105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Будучи федеральним підприємством,</a:t>
            </a:r>
            <a:r>
              <a:rPr lang="en-GB" sz="105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GIZ </a:t>
            </a:r>
            <a:r>
              <a:rPr lang="uk-UA" sz="105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надає підтримку Уряду Німеччини в досягненні ним своїх цілей у сфері міжнародного співробітництва задля сталого розвитку</a:t>
            </a:r>
            <a:r>
              <a:rPr lang="en-GB" sz="105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l">
              <a:spcBef>
                <a:spcPts val="0"/>
              </a:spcBef>
              <a:spcAft>
                <a:spcPts val="600"/>
              </a:spcAft>
              <a:defRPr/>
            </a:pPr>
            <a:r>
              <a:rPr lang="uk-UA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Публікація</a:t>
            </a:r>
          </a:p>
          <a:p>
            <a:pPr algn="l"/>
            <a:r>
              <a:rPr lang="de-DE" sz="110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Deutsche Gesellschaft für Internationale Zusammenarbeit (GIZ) GmbH</a:t>
            </a:r>
            <a:r>
              <a:rPr lang="en-GB" sz="105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105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uk-UA" sz="105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Німецького Товариства міжнародного співробітництва </a:t>
            </a:r>
            <a:r>
              <a:rPr lang="en-GB" sz="105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(GIZ) GmbH</a:t>
            </a:r>
          </a:p>
          <a:p>
            <a:pPr algn="l">
              <a:spcBef>
                <a:spcPts val="0"/>
              </a:spcBef>
              <a:spcAft>
                <a:spcPts val="600"/>
              </a:spcAft>
              <a:defRPr/>
            </a:pPr>
            <a:endParaRPr lang="uk-UA" sz="1050" b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spcBef>
                <a:spcPts val="0"/>
              </a:spcBef>
              <a:spcAft>
                <a:spcPts val="600"/>
              </a:spcAft>
              <a:defRPr/>
            </a:pPr>
            <a:r>
              <a:rPr lang="uk-UA" sz="105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Центральний офіс</a:t>
            </a:r>
            <a:r>
              <a:rPr lang="en-GB" sz="105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105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uk-UA" sz="1050" b="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м.Бонн</a:t>
            </a:r>
            <a:r>
              <a:rPr lang="uk-UA" sz="105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uk-UA" sz="1050" b="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м.Ешборн</a:t>
            </a:r>
            <a:r>
              <a:rPr lang="en-GB" sz="105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uk-UA" sz="105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Німеччина</a:t>
            </a:r>
            <a:endParaRPr lang="en-GB" sz="1050" b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spcBef>
                <a:spcPts val="0"/>
              </a:spcBef>
              <a:spcAft>
                <a:spcPts val="600"/>
              </a:spcAft>
              <a:defRPr/>
            </a:pPr>
            <a:r>
              <a:rPr lang="uk-UA" sz="105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Проект </a:t>
            </a:r>
            <a:r>
              <a:rPr lang="de-DE" sz="105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uk-UA" sz="105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Підтримки реформи управління державними фінансами</a:t>
            </a:r>
            <a:r>
              <a:rPr lang="de-DE" sz="105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en-GB" sz="1050" b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spcBef>
                <a:spcPts val="0"/>
              </a:spcBef>
              <a:spcAft>
                <a:spcPts val="600"/>
              </a:spcAft>
              <a:tabLst>
                <a:tab pos="180975" algn="l"/>
              </a:tabLst>
              <a:defRPr/>
            </a:pPr>
            <a:r>
              <a:rPr lang="uk-UA" sz="105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вул. Велика васильківська </a:t>
            </a:r>
            <a:r>
              <a:rPr lang="en-GB" sz="105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44, </a:t>
            </a:r>
            <a:r>
              <a:rPr lang="uk-UA" sz="105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офіс </a:t>
            </a:r>
            <a:r>
              <a:rPr lang="en-GB" sz="105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pPr algn="l">
              <a:spcBef>
                <a:spcPts val="0"/>
              </a:spcBef>
              <a:spcAft>
                <a:spcPts val="600"/>
              </a:spcAft>
              <a:tabLst>
                <a:tab pos="180975" algn="l"/>
              </a:tabLst>
              <a:defRPr/>
            </a:pPr>
            <a:r>
              <a:rPr lang="en-GB" sz="105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01004, </a:t>
            </a:r>
            <a:r>
              <a:rPr lang="uk-UA" sz="105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Київ</a:t>
            </a:r>
            <a:r>
              <a:rPr lang="en-GB" sz="105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uk-UA" sz="105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Україна</a:t>
            </a:r>
            <a:r>
              <a:rPr lang="en-GB" sz="105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105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GB" sz="105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	+38 044 287 42 37</a:t>
            </a:r>
            <a:br>
              <a:rPr lang="en-GB" sz="105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GB" sz="105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	+38 044 581 85 53</a:t>
            </a:r>
          </a:p>
          <a:p>
            <a:pPr algn="l">
              <a:spcBef>
                <a:spcPts val="0"/>
              </a:spcBef>
              <a:spcAft>
                <a:spcPts val="600"/>
              </a:spcAft>
              <a:tabLst>
                <a:tab pos="180975" algn="l"/>
              </a:tabLst>
              <a:defRPr/>
            </a:pPr>
            <a:r>
              <a:rPr lang="en-GB" sz="105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	</a:t>
            </a:r>
            <a:r>
              <a:rPr lang="en-GB" sz="105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2"/>
              </a:rPr>
              <a:t>pfm@giz.de</a:t>
            </a:r>
            <a:r>
              <a:rPr lang="en-GB" sz="105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105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GB" sz="105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	</a:t>
            </a:r>
            <a:r>
              <a:rPr lang="en-GB" sz="1050" b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3"/>
              </a:rPr>
              <a:t>www.giz.de</a:t>
            </a:r>
            <a:endParaRPr lang="en-GB" sz="1050" b="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  <a:defRPr/>
            </a:pPr>
            <a:endParaRPr lang="de-DE" sz="12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300"/>
              </a:spcAft>
              <a:defRPr/>
            </a:pPr>
            <a:endParaRPr lang="de-DE" sz="12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300"/>
              </a:spcAft>
              <a:defRPr/>
            </a:pPr>
            <a:endParaRPr lang="de-DE" sz="12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/>
            </a:pPr>
            <a:endParaRPr lang="de-DE" sz="1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Inhaltsplatzhalter 8"/>
          <p:cNvSpPr txBox="1">
            <a:spLocks/>
          </p:cNvSpPr>
          <p:nvPr/>
        </p:nvSpPr>
        <p:spPr>
          <a:xfrm>
            <a:off x="5467350" y="2108200"/>
            <a:ext cx="3005138" cy="3814763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  <a:defRPr/>
            </a:pPr>
            <a:r>
              <a:rPr lang="uk-UA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Відповідальна особа</a:t>
            </a:r>
            <a:r>
              <a:rPr lang="en-GB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uk-UA" sz="105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Проф. д-р Георг </a:t>
            </a:r>
            <a:r>
              <a:rPr lang="uk-UA" sz="1050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Мільбрадт</a:t>
            </a:r>
            <a:endParaRPr lang="en-GB" sz="1050" b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spcAft>
                <a:spcPts val="600"/>
              </a:spcAft>
              <a:defRPr/>
            </a:pPr>
            <a:r>
              <a:rPr lang="uk-UA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Автор</a:t>
            </a:r>
            <a:r>
              <a:rPr lang="en-GB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uk-UA" sz="105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Проф. д-р Георг </a:t>
            </a:r>
            <a:r>
              <a:rPr lang="uk-UA" sz="1050" b="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Мільбрадт</a:t>
            </a:r>
            <a:r>
              <a:rPr lang="uk-UA" sz="105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uk-UA" sz="105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spcAft>
                <a:spcPts val="300"/>
              </a:spcAft>
              <a:defRPr/>
            </a:pPr>
            <a:endParaRPr lang="en-GB" sz="105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endParaRPr lang="en-GB" sz="105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7419434" y="314102"/>
            <a:ext cx="10669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Implemented</a:t>
            </a:r>
            <a:r>
              <a:rPr lang="de-DE" sz="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800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by</a:t>
            </a:r>
            <a:endParaRPr lang="de-DE" sz="800" b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Inhaltsplatzhalter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700" y="49997"/>
            <a:ext cx="1714583" cy="110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8501134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266700" y="1153565"/>
            <a:ext cx="822960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>
                <a:solidFill>
                  <a:srgbClr val="FF0000"/>
                </a:solidFill>
                <a:cs typeface="Calibri" pitchFamily="34" charset="0"/>
              </a:rPr>
              <a:t>Розподіл ресурсів: </a:t>
            </a:r>
            <a:br>
              <a:rPr lang="uk-UA" sz="3600" b="1" dirty="0" smtClean="0">
                <a:solidFill>
                  <a:srgbClr val="FF0000"/>
                </a:solidFill>
                <a:cs typeface="Calibri" pitchFamily="34" charset="0"/>
              </a:rPr>
            </a:br>
            <a:r>
              <a:rPr lang="uk-UA" sz="3600" b="1" dirty="0" smtClean="0">
                <a:solidFill>
                  <a:srgbClr val="FF0000"/>
                </a:solidFill>
                <a:cs typeface="Calibri" pitchFamily="34" charset="0"/>
              </a:rPr>
              <a:t>ринок як принцип</a:t>
            </a:r>
            <a:endParaRPr lang="de-DE" sz="3600" b="1" dirty="0">
              <a:solidFill>
                <a:srgbClr val="FF0000"/>
              </a:solidFill>
              <a:cs typeface="Calibri" pitchFamily="34" charset="0"/>
            </a:endParaRPr>
          </a:p>
        </p:txBody>
      </p:sp>
      <p:sp>
        <p:nvSpPr>
          <p:cNvPr id="10" name="Inhaltsplatzhalter 9"/>
          <p:cNvSpPr>
            <a:spLocks noGrp="1"/>
          </p:cNvSpPr>
          <p:nvPr>
            <p:ph idx="1"/>
          </p:nvPr>
        </p:nvSpPr>
        <p:spPr>
          <a:xfrm>
            <a:off x="266700" y="2176416"/>
            <a:ext cx="8229600" cy="4167539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uk-UA" sz="2000" b="1" dirty="0" smtClean="0">
                <a:solidFill>
                  <a:schemeClr val="tx1"/>
                </a:solidFill>
                <a:cs typeface="Calibri" pitchFamily="34" charset="0"/>
              </a:rPr>
              <a:t>Функціонуючі ринки виникають не спонтанно! Відмінність від принципів англосаксонського правочину </a:t>
            </a:r>
          </a:p>
          <a:p>
            <a:pPr>
              <a:spcAft>
                <a:spcPts val="0"/>
              </a:spcAft>
            </a:pPr>
            <a:r>
              <a:rPr lang="uk-UA" sz="2000" b="1" dirty="0" smtClean="0">
                <a:solidFill>
                  <a:schemeClr val="tx1"/>
                </a:solidFill>
                <a:cs typeface="Calibri" pitchFamily="34" charset="0"/>
              </a:rPr>
              <a:t>Ринки дегенерують з часом, конкуренція неприємна</a:t>
            </a:r>
            <a:endParaRPr lang="de-DE" sz="2000" b="1" dirty="0" smtClean="0">
              <a:solidFill>
                <a:schemeClr val="tx1"/>
              </a:solidFill>
              <a:cs typeface="Calibri" pitchFamily="34" charset="0"/>
            </a:endParaRPr>
          </a:p>
          <a:p>
            <a:pPr>
              <a:spcAft>
                <a:spcPts val="0"/>
              </a:spcAft>
            </a:pPr>
            <a:r>
              <a:rPr lang="uk-UA" sz="2000" b="1" dirty="0" smtClean="0">
                <a:solidFill>
                  <a:schemeClr val="tx1"/>
                </a:solidFill>
                <a:cs typeface="Calibri" pitchFamily="34" charset="0"/>
              </a:rPr>
              <a:t>Тенденція до ліквідації ринків, концентрація влади як небезпека, вони запобігають оптимальному функціонуванню ринків </a:t>
            </a:r>
            <a:endParaRPr lang="de-DE" sz="2000" b="1" dirty="0" smtClean="0">
              <a:solidFill>
                <a:schemeClr val="tx1"/>
              </a:solidFill>
              <a:cs typeface="Calibri" pitchFamily="34" charset="0"/>
            </a:endParaRPr>
          </a:p>
          <a:p>
            <a:pPr>
              <a:spcAft>
                <a:spcPts val="0"/>
              </a:spcAft>
            </a:pPr>
            <a:r>
              <a:rPr lang="uk-UA" sz="2000" b="1" dirty="0" smtClean="0">
                <a:solidFill>
                  <a:schemeClr val="tx1"/>
                </a:solidFill>
                <a:cs typeface="Calibri" pitchFamily="34" charset="0"/>
              </a:rPr>
              <a:t>Заборона монополій і картелів, регульовані природні монополії, напр., мережі залізниці, телефон, електрика </a:t>
            </a:r>
            <a:endParaRPr lang="de-DE" sz="2000" b="1" dirty="0" smtClean="0">
              <a:solidFill>
                <a:schemeClr val="tx1"/>
              </a:solidFill>
              <a:cs typeface="Calibri" pitchFamily="34" charset="0"/>
            </a:endParaRPr>
          </a:p>
          <a:p>
            <a:pPr>
              <a:spcAft>
                <a:spcPts val="0"/>
              </a:spcAft>
            </a:pPr>
            <a:r>
              <a:rPr lang="uk-UA" sz="2000" b="1" dirty="0" smtClean="0">
                <a:solidFill>
                  <a:schemeClr val="tx1"/>
                </a:solidFill>
                <a:cs typeface="Calibri" pitchFamily="34" charset="0"/>
              </a:rPr>
              <a:t>Створення прозорості </a:t>
            </a:r>
            <a:endParaRPr lang="de-DE" sz="2000" b="1" dirty="0" smtClean="0">
              <a:solidFill>
                <a:schemeClr val="tx1"/>
              </a:solidFill>
              <a:cs typeface="Calibri" pitchFamily="34" charset="0"/>
            </a:endParaRPr>
          </a:p>
          <a:p>
            <a:pPr>
              <a:spcAft>
                <a:spcPts val="0"/>
              </a:spcAft>
            </a:pPr>
            <a:r>
              <a:rPr lang="uk-UA" sz="2000" b="1" dirty="0" smtClean="0">
                <a:solidFill>
                  <a:schemeClr val="tx1"/>
                </a:solidFill>
                <a:cs typeface="Calibri" pitchFamily="34" charset="0"/>
              </a:rPr>
              <a:t>Тому ринок повинен бути державним заходом</a:t>
            </a:r>
            <a:endParaRPr lang="de-DE" sz="2000" b="1" dirty="0" smtClean="0">
              <a:solidFill>
                <a:schemeClr val="tx1"/>
              </a:solidFill>
              <a:cs typeface="Calibri" pitchFamily="34" charset="0"/>
            </a:endParaRPr>
          </a:p>
          <a:p>
            <a:pPr>
              <a:spcAft>
                <a:spcPts val="0"/>
              </a:spcAft>
            </a:pPr>
            <a:r>
              <a:rPr lang="uk-UA" sz="2000" b="1" dirty="0" smtClean="0">
                <a:solidFill>
                  <a:schemeClr val="tx1"/>
                </a:solidFill>
                <a:cs typeface="Calibri" pitchFamily="34" charset="0"/>
              </a:rPr>
              <a:t>Але не націоналізація економіки, не керування планової економіки! Відмінність від принципів центрального державного керування</a:t>
            </a:r>
            <a:endParaRPr lang="de-DE" sz="2000" b="1" dirty="0">
              <a:solidFill>
                <a:schemeClr val="tx1"/>
              </a:solidFill>
              <a:cs typeface="Calibri" pitchFamily="34" charset="0"/>
            </a:endParaRP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Georg Milbradt TUD</a:t>
            </a:r>
            <a:endParaRPr lang="de-DE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1D2B6-78A4-4C03-8498-D2E63ACDC893}" type="datetime1">
              <a:rPr lang="de-DE" smtClean="0"/>
              <a:t>01.04.2016</a:t>
            </a:fld>
            <a:endParaRPr lang="de-DE"/>
          </a:p>
        </p:txBody>
      </p:sp>
      <p:pic>
        <p:nvPicPr>
          <p:cNvPr id="8" name="Inhaltsplatzhalter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700" y="49997"/>
            <a:ext cx="1714583" cy="110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14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3057" y="885631"/>
            <a:ext cx="7886700" cy="788438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smtClean="0">
                <a:solidFill>
                  <a:srgbClr val="FF0000"/>
                </a:solidFill>
              </a:rPr>
              <a:t>Завдання держави</a:t>
            </a:r>
            <a:endParaRPr lang="de-DE" sz="3600" b="1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562100"/>
            <a:ext cx="7886700" cy="4614863"/>
          </a:xfrm>
        </p:spPr>
        <p:txBody>
          <a:bodyPr>
            <a:normAutofit fontScale="92500" lnSpcReduction="20000"/>
          </a:bodyPr>
          <a:lstStyle/>
          <a:p>
            <a:r>
              <a:rPr lang="uk-UA" sz="2400" b="1" dirty="0" smtClean="0">
                <a:solidFill>
                  <a:schemeClr val="tx1"/>
                </a:solidFill>
              </a:rPr>
              <a:t>Баланс зброї</a:t>
            </a:r>
            <a:r>
              <a:rPr lang="de-DE" sz="2400" b="1" dirty="0" smtClean="0">
                <a:solidFill>
                  <a:schemeClr val="tx1"/>
                </a:solidFill>
              </a:rPr>
              <a:t>:</a:t>
            </a:r>
            <a:r>
              <a:rPr lang="uk-UA" sz="2400" b="1" dirty="0" smtClean="0">
                <a:solidFill>
                  <a:schemeClr val="tx1"/>
                </a:solidFill>
              </a:rPr>
              <a:t> інформація, стандарти якості, обов'язок надання гарантій, відповідальність за продукцію, страхування цивільної відповідальності </a:t>
            </a:r>
            <a:r>
              <a:rPr lang="de-DE" sz="2400" b="1" dirty="0" smtClean="0">
                <a:solidFill>
                  <a:schemeClr val="tx1"/>
                </a:solidFill>
              </a:rPr>
              <a:t> </a:t>
            </a:r>
            <a:endParaRPr lang="de-DE" sz="2400" b="1" dirty="0">
              <a:solidFill>
                <a:schemeClr val="tx1"/>
              </a:solidFill>
            </a:endParaRPr>
          </a:p>
          <a:p>
            <a:r>
              <a:rPr lang="uk-UA" sz="2400" b="1" dirty="0" smtClean="0">
                <a:solidFill>
                  <a:schemeClr val="tx1"/>
                </a:solidFill>
              </a:rPr>
              <a:t>Функціонуюча судова система, ефективне управління </a:t>
            </a:r>
            <a:endParaRPr lang="de-DE" sz="2400" b="1" dirty="0">
              <a:solidFill>
                <a:schemeClr val="tx1"/>
              </a:solidFill>
            </a:endParaRPr>
          </a:p>
          <a:p>
            <a:r>
              <a:rPr lang="uk-UA" sz="2400" b="1" dirty="0" smtClean="0">
                <a:solidFill>
                  <a:schemeClr val="tx1"/>
                </a:solidFill>
              </a:rPr>
              <a:t>Фіаско ринку </a:t>
            </a:r>
            <a:r>
              <a:rPr lang="de-DE" sz="2400" b="1" dirty="0" smtClean="0">
                <a:solidFill>
                  <a:schemeClr val="tx1"/>
                </a:solidFill>
              </a:rPr>
              <a:t> </a:t>
            </a:r>
            <a:endParaRPr lang="de-DE" sz="2400" b="1" dirty="0">
              <a:solidFill>
                <a:schemeClr val="tx1"/>
              </a:solidFill>
            </a:endParaRPr>
          </a:p>
          <a:p>
            <a:pPr lvl="1"/>
            <a:r>
              <a:rPr lang="uk-UA" b="1" dirty="0" smtClean="0">
                <a:solidFill>
                  <a:schemeClr val="tx1"/>
                </a:solidFill>
              </a:rPr>
              <a:t>Вільни товари (відсутні права на власність, захист довкілля)</a:t>
            </a:r>
            <a:endParaRPr lang="de-DE" b="1" dirty="0">
              <a:solidFill>
                <a:schemeClr val="tx1"/>
              </a:solidFill>
            </a:endParaRPr>
          </a:p>
          <a:p>
            <a:pPr lvl="1"/>
            <a:r>
              <a:rPr lang="uk-UA" b="1" dirty="0" smtClean="0">
                <a:solidFill>
                  <a:schemeClr val="tx1"/>
                </a:solidFill>
              </a:rPr>
              <a:t>Суспільні блага через зовнішні ефекти</a:t>
            </a:r>
            <a:endParaRPr lang="de-DE" b="1" dirty="0">
              <a:solidFill>
                <a:schemeClr val="tx1"/>
              </a:solidFill>
            </a:endParaRPr>
          </a:p>
          <a:p>
            <a:pPr lvl="1"/>
            <a:r>
              <a:rPr lang="uk-UA" b="1" dirty="0" smtClean="0">
                <a:solidFill>
                  <a:schemeClr val="tx1"/>
                </a:solidFill>
              </a:rPr>
              <a:t>(</a:t>
            </a:r>
            <a:r>
              <a:rPr lang="uk-UA" b="1" dirty="0" err="1" smtClean="0">
                <a:solidFill>
                  <a:schemeClr val="tx1"/>
                </a:solidFill>
              </a:rPr>
              <a:t>Де-</a:t>
            </a:r>
            <a:r>
              <a:rPr lang="uk-UA" b="1" dirty="0" smtClean="0">
                <a:solidFill>
                  <a:schemeClr val="tx1"/>
                </a:solidFill>
              </a:rPr>
              <a:t>) </a:t>
            </a:r>
            <a:r>
              <a:rPr lang="uk-UA" b="1" dirty="0" err="1">
                <a:solidFill>
                  <a:schemeClr val="tx1"/>
                </a:solidFill>
              </a:rPr>
              <a:t>М</a:t>
            </a:r>
            <a:r>
              <a:rPr lang="uk-UA" b="1" dirty="0" err="1" smtClean="0">
                <a:solidFill>
                  <a:schemeClr val="tx1"/>
                </a:solidFill>
              </a:rPr>
              <a:t>ериторні</a:t>
            </a:r>
            <a:r>
              <a:rPr lang="uk-UA" b="1" dirty="0" smtClean="0">
                <a:solidFill>
                  <a:schemeClr val="tx1"/>
                </a:solidFill>
              </a:rPr>
              <a:t> блага</a:t>
            </a:r>
            <a:r>
              <a:rPr lang="de-DE" b="1" dirty="0" smtClean="0">
                <a:solidFill>
                  <a:schemeClr val="tx1"/>
                </a:solidFill>
              </a:rPr>
              <a:t> (</a:t>
            </a:r>
            <a:r>
              <a:rPr lang="uk-UA" b="1" dirty="0" smtClean="0">
                <a:solidFill>
                  <a:schemeClr val="tx1"/>
                </a:solidFill>
              </a:rPr>
              <a:t>держава як батько, патерналізм?</a:t>
            </a:r>
            <a:r>
              <a:rPr lang="de-DE" b="1" dirty="0" smtClean="0">
                <a:solidFill>
                  <a:schemeClr val="tx1"/>
                </a:solidFill>
              </a:rPr>
              <a:t>)</a:t>
            </a:r>
            <a:endParaRPr lang="de-DE" b="1" dirty="0">
              <a:solidFill>
                <a:schemeClr val="tx1"/>
              </a:solidFill>
            </a:endParaRPr>
          </a:p>
          <a:p>
            <a:pPr lvl="1"/>
            <a:r>
              <a:rPr lang="uk-UA" b="1" dirty="0" smtClean="0">
                <a:solidFill>
                  <a:schemeClr val="tx1"/>
                </a:solidFill>
              </a:rPr>
              <a:t>Державне виробництво або тільки надання?</a:t>
            </a:r>
            <a:endParaRPr lang="de-DE" b="1" dirty="0">
              <a:solidFill>
                <a:schemeClr val="tx1"/>
              </a:solidFill>
            </a:endParaRPr>
          </a:p>
          <a:p>
            <a:r>
              <a:rPr lang="uk-UA" sz="2400" b="1" dirty="0" smtClean="0">
                <a:solidFill>
                  <a:schemeClr val="tx1"/>
                </a:solidFill>
              </a:rPr>
              <a:t>Державні підприємства як двигун економіки? </a:t>
            </a:r>
            <a:endParaRPr lang="de-DE" sz="2400" b="1" dirty="0">
              <a:solidFill>
                <a:schemeClr val="tx1"/>
              </a:solidFill>
            </a:endParaRPr>
          </a:p>
          <a:p>
            <a:r>
              <a:rPr lang="uk-UA" sz="2400" b="1" dirty="0" smtClean="0">
                <a:solidFill>
                  <a:schemeClr val="tx1"/>
                </a:solidFill>
              </a:rPr>
              <a:t>Послідовне розмежування держави та економіки </a:t>
            </a:r>
            <a:endParaRPr lang="de-DE" sz="2400" b="1" dirty="0">
              <a:solidFill>
                <a:schemeClr val="tx1"/>
              </a:solidFill>
            </a:endParaRP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Georg Milbradt TUD</a:t>
            </a:r>
            <a:endParaRPr 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6F468-FBC5-4DE7-AF24-AB05BAC0778E}" type="datetime1">
              <a:rPr lang="de-DE" smtClean="0"/>
              <a:t>01.04.2016</a:t>
            </a:fld>
            <a:endParaRPr lang="de-DE"/>
          </a:p>
        </p:txBody>
      </p:sp>
      <p:pic>
        <p:nvPicPr>
          <p:cNvPr id="8" name="Inhaltsplatzhalter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700" y="49997"/>
            <a:ext cx="1714583" cy="110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2824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8139" y="815292"/>
            <a:ext cx="7886700" cy="917573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>
                <a:solidFill>
                  <a:srgbClr val="FF0000"/>
                </a:solidFill>
              </a:rPr>
              <a:t>Важливі інструменти конкурентного права</a:t>
            </a:r>
            <a:endParaRPr lang="de-DE" sz="3600" b="1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58311" y="2103120"/>
            <a:ext cx="7886700" cy="4339884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Закони проти обмеження конкуренції (публічне право)</a:t>
            </a:r>
            <a:endParaRPr lang="de-DE" b="1" dirty="0" smtClean="0">
              <a:solidFill>
                <a:schemeClr val="tx1"/>
              </a:solidFill>
            </a:endParaRPr>
          </a:p>
          <a:p>
            <a:pPr lvl="1">
              <a:buFont typeface="Symbol" panose="05050102010706020507" pitchFamily="18" charset="2"/>
              <a:buChar char="-"/>
            </a:pPr>
            <a:r>
              <a:rPr lang="uk-UA" b="1" dirty="0" smtClean="0">
                <a:solidFill>
                  <a:schemeClr val="tx1"/>
                </a:solidFill>
              </a:rPr>
              <a:t>Заборона монополій</a:t>
            </a:r>
            <a:endParaRPr lang="de-DE" b="1" dirty="0" smtClean="0">
              <a:solidFill>
                <a:schemeClr val="tx1"/>
              </a:solidFill>
            </a:endParaRPr>
          </a:p>
          <a:p>
            <a:pPr lvl="1">
              <a:buFont typeface="Symbol" panose="05050102010706020507" pitchFamily="18" charset="2"/>
              <a:buChar char="-"/>
            </a:pPr>
            <a:r>
              <a:rPr lang="uk-UA" b="1" dirty="0" smtClean="0">
                <a:solidFill>
                  <a:schemeClr val="tx1"/>
                </a:solidFill>
              </a:rPr>
              <a:t>Нагляд за зловживаннями при існуванні підприємств, домінуючих на ринку </a:t>
            </a:r>
            <a:endParaRPr lang="de-DE" b="1" dirty="0">
              <a:solidFill>
                <a:schemeClr val="tx1"/>
              </a:solidFill>
            </a:endParaRPr>
          </a:p>
          <a:p>
            <a:pPr lvl="1">
              <a:buFont typeface="Symbol" panose="05050102010706020507" pitchFamily="18" charset="2"/>
              <a:buChar char="-"/>
            </a:pPr>
            <a:r>
              <a:rPr lang="uk-UA" b="1" dirty="0" smtClean="0">
                <a:solidFill>
                  <a:schemeClr val="tx1"/>
                </a:solidFill>
              </a:rPr>
              <a:t>Контроль над злиттями</a:t>
            </a:r>
            <a:endParaRPr lang="de-DE" b="1" dirty="0">
              <a:solidFill>
                <a:schemeClr val="tx1"/>
              </a:solidFill>
            </a:endParaRPr>
          </a:p>
          <a:p>
            <a:pPr lvl="1">
              <a:buFont typeface="Symbol" panose="05050102010706020507" pitchFamily="18" charset="2"/>
              <a:buChar char="-"/>
            </a:pPr>
            <a:r>
              <a:rPr lang="uk-UA" b="1" dirty="0" smtClean="0">
                <a:solidFill>
                  <a:schemeClr val="tx1"/>
                </a:solidFill>
              </a:rPr>
              <a:t>Контрольна перевірка державних замовлень</a:t>
            </a:r>
            <a:endParaRPr lang="de-DE" b="1" dirty="0">
              <a:solidFill>
                <a:schemeClr val="tx1"/>
              </a:solidFill>
            </a:endParaRPr>
          </a:p>
          <a:p>
            <a:pPr lvl="1">
              <a:buFont typeface="Symbol" panose="05050102010706020507" pitchFamily="18" charset="2"/>
              <a:buChar char="-"/>
            </a:pPr>
            <a:r>
              <a:rPr lang="uk-UA" b="1" dirty="0" smtClean="0">
                <a:solidFill>
                  <a:schemeClr val="tx1"/>
                </a:solidFill>
              </a:rPr>
              <a:t>Правочин ЄС</a:t>
            </a:r>
            <a:endParaRPr lang="de-DE" b="1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Закон проти несумлінної конкуренції (приватне право)</a:t>
            </a:r>
            <a:endParaRPr lang="de-DE" b="1" dirty="0" smtClean="0">
              <a:solidFill>
                <a:schemeClr val="tx1"/>
              </a:solidFill>
            </a:endParaRPr>
          </a:p>
          <a:p>
            <a:pPr lvl="1">
              <a:buFont typeface="Symbol" panose="05050102010706020507" pitchFamily="18" charset="2"/>
              <a:buChar char="-"/>
            </a:pPr>
            <a:r>
              <a:rPr lang="uk-UA" b="1" dirty="0" smtClean="0">
                <a:solidFill>
                  <a:schemeClr val="tx1"/>
                </a:solidFill>
              </a:rPr>
              <a:t>Вимога невиконання, відшкодування збитків, ліквідація, вилучення прибутку та відкликання </a:t>
            </a:r>
            <a:endParaRPr lang="de-DE" b="1" dirty="0" smtClean="0">
              <a:solidFill>
                <a:schemeClr val="tx1"/>
              </a:solidFill>
            </a:endParaRPr>
          </a:p>
          <a:p>
            <a:pPr lvl="1">
              <a:buFont typeface="Symbol" panose="05050102010706020507" pitchFamily="18" charset="2"/>
              <a:buChar char="-"/>
            </a:pPr>
            <a:r>
              <a:rPr lang="uk-UA" b="1" dirty="0" smtClean="0">
                <a:solidFill>
                  <a:schemeClr val="tx1"/>
                </a:solidFill>
              </a:rPr>
              <a:t>Конкуренція, спілки споживачів, об'єднання представництва інтересів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Georg Milbradt TUD</a:t>
            </a:r>
            <a:endParaRPr 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43BF8-EE56-42CF-8F2D-3462CAD4C251}" type="datetime1">
              <a:rPr lang="de-DE" smtClean="0"/>
              <a:t>01.04.2016</a:t>
            </a:fld>
            <a:endParaRPr lang="de-DE"/>
          </a:p>
        </p:txBody>
      </p:sp>
      <p:pic>
        <p:nvPicPr>
          <p:cNvPr id="8" name="Inhaltsplatzhalter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700" y="49997"/>
            <a:ext cx="1714583" cy="110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456960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14998" y="770379"/>
            <a:ext cx="8229600" cy="766371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>
                <a:solidFill>
                  <a:srgbClr val="FF0000"/>
                </a:solidFill>
              </a:rPr>
              <a:t>Фіаско держави</a:t>
            </a:r>
            <a:endParaRPr lang="de-DE" sz="3600" b="1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2041" y="1354016"/>
            <a:ext cx="7886700" cy="5145258"/>
          </a:xfrm>
        </p:spPr>
        <p:txBody>
          <a:bodyPr>
            <a:noAutofit/>
          </a:bodyPr>
          <a:lstStyle/>
          <a:p>
            <a:r>
              <a:rPr lang="uk-UA" b="1" dirty="0" err="1" smtClean="0">
                <a:solidFill>
                  <a:schemeClr val="tx1"/>
                </a:solidFill>
              </a:rPr>
              <a:t>Нерозкриття</a:t>
            </a:r>
            <a:r>
              <a:rPr lang="uk-UA" b="1" dirty="0" smtClean="0">
                <a:solidFill>
                  <a:schemeClr val="tx1"/>
                </a:solidFill>
              </a:rPr>
              <a:t> приватних преференцій</a:t>
            </a:r>
            <a:endParaRPr lang="de-DE" b="1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Формування волі у державі, роль виборців </a:t>
            </a:r>
            <a:endParaRPr lang="de-DE" b="1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Узгодження і примушення </a:t>
            </a:r>
            <a:endParaRPr lang="de-DE" b="1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Прийняття рішення більшістю і захист меншості </a:t>
            </a:r>
            <a:endParaRPr lang="de-DE" b="1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Приватизація, де можливо</a:t>
            </a:r>
            <a:endParaRPr lang="de-DE" b="1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Децентралізація політичних рішень як вихід (принцип </a:t>
            </a:r>
            <a:r>
              <a:rPr lang="uk-UA" b="1" dirty="0" err="1" smtClean="0">
                <a:solidFill>
                  <a:schemeClr val="tx1"/>
                </a:solidFill>
              </a:rPr>
              <a:t>субсидіарності</a:t>
            </a:r>
            <a:r>
              <a:rPr lang="uk-UA" b="1" dirty="0" smtClean="0">
                <a:solidFill>
                  <a:schemeClr val="tx1"/>
                </a:solidFill>
              </a:rPr>
              <a:t>)</a:t>
            </a:r>
            <a:endParaRPr lang="de-DE" b="1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Контроль державних службовців і політиків (проблеми бюрократії)</a:t>
            </a:r>
            <a:endParaRPr lang="de-DE" b="1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Рішення: поведінка чітко за правилами </a:t>
            </a:r>
            <a:endParaRPr lang="de-DE" b="1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Групи інтересів, інформація, вплив, паразитична поведінка (неправильне керування діяльності)</a:t>
            </a:r>
            <a:endParaRPr lang="de-DE" b="1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Правила для роботи представників інтересів, прозорість! 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Georg Milbradt TUD</a:t>
            </a:r>
            <a:endParaRPr 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7FFA1-17D2-4C55-8493-37E14A90702B}" type="datetime1">
              <a:rPr lang="de-DE" smtClean="0"/>
              <a:t>01.04.2016</a:t>
            </a:fld>
            <a:endParaRPr lang="de-DE"/>
          </a:p>
        </p:txBody>
      </p:sp>
      <p:pic>
        <p:nvPicPr>
          <p:cNvPr id="8" name="Inhaltsplatzhalter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700" y="49997"/>
            <a:ext cx="1714583" cy="110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182185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9932" y="844600"/>
            <a:ext cx="7776000" cy="1082673"/>
          </a:xfrm>
        </p:spPr>
        <p:txBody>
          <a:bodyPr/>
          <a:lstStyle/>
          <a:p>
            <a:pPr algn="ctr"/>
            <a:r>
              <a:rPr lang="uk-UA" sz="3600" b="1" dirty="0" smtClean="0">
                <a:solidFill>
                  <a:srgbClr val="FF0000"/>
                </a:solidFill>
              </a:rPr>
              <a:t>Важливі елементи </a:t>
            </a:r>
            <a:br>
              <a:rPr lang="uk-UA" sz="3600" b="1" dirty="0" smtClean="0">
                <a:solidFill>
                  <a:srgbClr val="FF0000"/>
                </a:solidFill>
              </a:rPr>
            </a:br>
            <a:r>
              <a:rPr lang="uk-UA" sz="3600" b="1" dirty="0" smtClean="0">
                <a:solidFill>
                  <a:srgbClr val="FF0000"/>
                </a:solidFill>
              </a:rPr>
              <a:t>економічного устрою</a:t>
            </a:r>
            <a:endParaRPr lang="de-DE" sz="3600" b="1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000" b="1" dirty="0" smtClean="0">
                <a:solidFill>
                  <a:schemeClr val="tx1"/>
                </a:solidFill>
              </a:rPr>
              <a:t>Тарифна автономія</a:t>
            </a:r>
            <a:endParaRPr lang="de-DE" sz="2000" b="1" dirty="0" smtClean="0">
              <a:solidFill>
                <a:schemeClr val="tx1"/>
              </a:solidFill>
            </a:endParaRPr>
          </a:p>
          <a:p>
            <a:r>
              <a:rPr lang="uk-UA" sz="2000" b="1" dirty="0" smtClean="0">
                <a:solidFill>
                  <a:schemeClr val="tx1"/>
                </a:solidFill>
              </a:rPr>
              <a:t>Незалежний центральний банк (Федеральний банк, Європейський </a:t>
            </a:r>
            <a:r>
              <a:rPr lang="uk-UA" sz="2000" b="1" dirty="0">
                <a:solidFill>
                  <a:schemeClr val="tx1"/>
                </a:solidFill>
              </a:rPr>
              <a:t>центра́</a:t>
            </a:r>
            <a:r>
              <a:rPr lang="uk-UA" sz="2000" b="1" dirty="0" smtClean="0">
                <a:solidFill>
                  <a:schemeClr val="tx1"/>
                </a:solidFill>
              </a:rPr>
              <a:t>льний банк)</a:t>
            </a:r>
            <a:endParaRPr lang="de-DE" sz="2000" b="1" dirty="0" smtClean="0">
              <a:solidFill>
                <a:schemeClr val="tx1"/>
              </a:solidFill>
            </a:endParaRPr>
          </a:p>
          <a:p>
            <a:r>
              <a:rPr lang="uk-UA" sz="2000" b="1" dirty="0" smtClean="0">
                <a:solidFill>
                  <a:schemeClr val="tx1"/>
                </a:solidFill>
              </a:rPr>
              <a:t>Заборона монетарного державного фінансування </a:t>
            </a:r>
            <a:endParaRPr lang="de-DE" sz="2000" b="1" dirty="0" smtClean="0">
              <a:solidFill>
                <a:schemeClr val="tx1"/>
              </a:solidFill>
            </a:endParaRPr>
          </a:p>
          <a:p>
            <a:r>
              <a:rPr lang="uk-UA" sz="2000" b="1" dirty="0" smtClean="0">
                <a:solidFill>
                  <a:schemeClr val="tx1"/>
                </a:solidFill>
              </a:rPr>
              <a:t>Обмеження державної заборгованості</a:t>
            </a:r>
            <a:endParaRPr lang="de-DE" sz="2000" b="1" dirty="0" smtClean="0">
              <a:solidFill>
                <a:schemeClr val="tx1"/>
              </a:solidFill>
            </a:endParaRPr>
          </a:p>
          <a:p>
            <a:r>
              <a:rPr lang="uk-UA" sz="2000" b="1" dirty="0" smtClean="0">
                <a:solidFill>
                  <a:schemeClr val="tx1"/>
                </a:solidFill>
              </a:rPr>
              <a:t>Вільна зовнішня </a:t>
            </a:r>
            <a:r>
              <a:rPr lang="uk-UA" sz="2000" b="1" smtClean="0">
                <a:solidFill>
                  <a:schemeClr val="tx1"/>
                </a:solidFill>
              </a:rPr>
              <a:t>торгівля </a:t>
            </a:r>
            <a:endParaRPr lang="uk-UA" sz="2000" b="1" dirty="0">
              <a:solidFill>
                <a:schemeClr val="tx1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Georg Milbradt TUD</a:t>
            </a:r>
            <a:endParaRPr 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8274-0D5A-4C3F-91D2-D3AB5C7C6853}" type="datetime1">
              <a:rPr lang="de-DE" smtClean="0"/>
              <a:t>01.04.2016</a:t>
            </a:fld>
            <a:endParaRPr lang="de-DE"/>
          </a:p>
        </p:txBody>
      </p:sp>
      <p:pic>
        <p:nvPicPr>
          <p:cNvPr id="8" name="Inhaltsplatzhalter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700" y="49997"/>
            <a:ext cx="1714583" cy="110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6322767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IZ_Banner_Kopfzeile-Ausland (3)">
  <a:themeElements>
    <a:clrScheme name="GIZ">
      <a:dk1>
        <a:srgbClr val="000000"/>
      </a:dk1>
      <a:lt1>
        <a:srgbClr val="FFFFFF"/>
      </a:lt1>
      <a:dk2>
        <a:srgbClr val="6E6452"/>
      </a:dk2>
      <a:lt2>
        <a:srgbClr val="D2CDC8"/>
      </a:lt2>
      <a:accent1>
        <a:srgbClr val="C80F0F"/>
      </a:accent1>
      <a:accent2>
        <a:srgbClr val="4B859F"/>
      </a:accent2>
      <a:accent3>
        <a:srgbClr val="B498BA"/>
      </a:accent3>
      <a:accent4>
        <a:srgbClr val="F3BF49"/>
      </a:accent4>
      <a:accent5>
        <a:srgbClr val="94B322"/>
      </a:accent5>
      <a:accent6>
        <a:srgbClr val="B4E3ED"/>
      </a:accent6>
      <a:hlink>
        <a:srgbClr val="0000FF"/>
      </a:hlink>
      <a:folHlink>
        <a:srgbClr val="800080"/>
      </a:folHlink>
    </a:clrScheme>
    <a:fontScheme name="GIZ Schri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TZ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GIZ_Banner_Kopfzeile-Ausland (3)</Template>
  <TotalTime>0</TotalTime>
  <Words>2662</Words>
  <Application>Microsoft Office PowerPoint</Application>
  <PresentationFormat>Bildschirmpräsentation (4:3)</PresentationFormat>
  <Paragraphs>551</Paragraphs>
  <Slides>42</Slides>
  <Notes>16</Notes>
  <HiddenSlides>19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42</vt:i4>
      </vt:variant>
    </vt:vector>
  </HeadingPairs>
  <TitlesOfParts>
    <vt:vector size="49" baseType="lpstr">
      <vt:lpstr>Arial</vt:lpstr>
      <vt:lpstr>Arial Narrow</vt:lpstr>
      <vt:lpstr>Calibri</vt:lpstr>
      <vt:lpstr>Symbol</vt:lpstr>
      <vt:lpstr>Tahoma</vt:lpstr>
      <vt:lpstr>Times New Roman</vt:lpstr>
      <vt:lpstr>GIZ_Banner_Kopfzeile-Ausland (3)</vt:lpstr>
      <vt:lpstr>PowerPoint-Präsentation</vt:lpstr>
      <vt:lpstr>Принципи впорядкування соціальної ринкової економіки</vt:lpstr>
      <vt:lpstr>Основні питання діяльності держави</vt:lpstr>
      <vt:lpstr>Сфери державної політики</vt:lpstr>
      <vt:lpstr>Розподіл ресурсів:  ринок як принцип</vt:lpstr>
      <vt:lpstr>Завдання держави</vt:lpstr>
      <vt:lpstr>Важливі інструменти конкурентного права</vt:lpstr>
      <vt:lpstr>Фіаско держави</vt:lpstr>
      <vt:lpstr>Важливі елементи  економічного устрою</vt:lpstr>
      <vt:lpstr>Політика розподілу</vt:lpstr>
      <vt:lpstr>Дистрибуція I</vt:lpstr>
      <vt:lpstr>Дистрибуція II</vt:lpstr>
      <vt:lpstr>Колективні системи  захисту</vt:lpstr>
      <vt:lpstr>Розподіл доходу/ статків Коефіцієнт Ґіні ринковий доход 0,5; наявний доход &lt;0,3, статки прибл. 0,6 – 0,7</vt:lpstr>
      <vt:lpstr>PowerPoint-Präsentation</vt:lpstr>
      <vt:lpstr>Розподіл –  Східна і Західна Німеччина</vt:lpstr>
      <vt:lpstr>Міжнародний розподіл доходів</vt:lpstr>
      <vt:lpstr>PowerPoint-Präsentation</vt:lpstr>
      <vt:lpstr>Стабілізація коливань кон'юнктури  </vt:lpstr>
      <vt:lpstr>Яка політика  зростання</vt:lpstr>
      <vt:lpstr>Правила для економічної політики</vt:lpstr>
      <vt:lpstr>Німецька  структура економіки</vt:lpstr>
      <vt:lpstr>Відхилення  від ородолібералізму</vt:lpstr>
      <vt:lpstr>Цілі енергетичного переходу</vt:lpstr>
      <vt:lpstr>Типова структура навантаження (електроенергія) без відновлювальних видів енергії у Німеччині</vt:lpstr>
      <vt:lpstr>Центральний елемент з 2001 р.:  Закон про відновлювальні види енергії  (ЗВЕ)</vt:lpstr>
      <vt:lpstr>Скасування ринкової економіки на ринку електроенергії</vt:lpstr>
      <vt:lpstr>Частка енергоносіїв у виробництві електроенергії у  %</vt:lpstr>
      <vt:lpstr>Перерозподіл за ЗВЕ    </vt:lpstr>
      <vt:lpstr>Структура тарифу на електроенергію (квітень 2015 р. за 3 500 кВт/рік)</vt:lpstr>
      <vt:lpstr>Порівняння ціни на електроенергію Німеччина – Франція, центи</vt:lpstr>
      <vt:lpstr>Навантаження на  споживачів 2015 р.</vt:lpstr>
      <vt:lpstr>Альтернатива та конкуренція:  Торгівля викидами CO₂ в ЄС</vt:lpstr>
      <vt:lpstr>Падіння цін на ринку електроенергії: Біржа</vt:lpstr>
      <vt:lpstr>Невирішена проблема: Стабільність мережі</vt:lpstr>
      <vt:lpstr>Можливі рішення  проблеми мереж</vt:lpstr>
      <vt:lpstr> Можливий розвиток:  </vt:lpstr>
      <vt:lpstr>Німецький енергетичний перехід I</vt:lpstr>
      <vt:lpstr>Німецький енергетичний перехід II</vt:lpstr>
      <vt:lpstr>Правильний енергетичний перехід</vt:lpstr>
      <vt:lpstr>PowerPoint-Präsentation</vt:lpstr>
      <vt:lpstr>PowerPoint-Präsentation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GIZ-Design</dc:creator>
  <cp:keywords>GIZ-Leerfolie</cp:keywords>
  <cp:lastModifiedBy>Georg Milbradt</cp:lastModifiedBy>
  <cp:revision>88</cp:revision>
  <cp:lastPrinted>2016-04-01T18:16:53Z</cp:lastPrinted>
  <dcterms:created xsi:type="dcterms:W3CDTF">2013-09-05T11:54:56Z</dcterms:created>
  <dcterms:modified xsi:type="dcterms:W3CDTF">2016-04-01T18:46:12Z</dcterms:modified>
</cp:coreProperties>
</file>